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colors4.xml" ContentType="application/vnd.openxmlformats-officedocument.drawingml.diagramColors+xml"/>
  <Override PartName="/ppt/diagrams/colors3.xml" ContentType="application/vnd.openxmlformats-officedocument.drawingml.diagramColors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quickStyle3.xml" ContentType="application/vnd.openxmlformats-officedocument.drawingml.diagramStyle+xml"/>
  <Override PartName="/ppt/diagrams/drawing4.xml" ContentType="application/vnd.ms-office.drawingml.diagramDrawing+xml"/>
  <Override PartName="/ppt/diagrams/drawing3.xml" ContentType="application/vnd.ms-office.drawingml.diagramDrawing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drawing2.xml" ContentType="application/vnd.ms-office.drawingml.diagramDrawing+xml"/>
  <Override PartName="/ppt/diagrams/layout3.xml" ContentType="application/vnd.openxmlformats-officedocument.drawingml.diagramLayout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53" r:id="rId2"/>
  </p:sldMasterIdLst>
  <p:notesMasterIdLst>
    <p:notesMasterId r:id="rId25"/>
  </p:notesMasterIdLst>
  <p:sldIdLst>
    <p:sldId id="256" r:id="rId3"/>
    <p:sldId id="440" r:id="rId4"/>
    <p:sldId id="473" r:id="rId5"/>
    <p:sldId id="475" r:id="rId6"/>
    <p:sldId id="474" r:id="rId7"/>
    <p:sldId id="449" r:id="rId8"/>
    <p:sldId id="450" r:id="rId9"/>
    <p:sldId id="451" r:id="rId10"/>
    <p:sldId id="380" r:id="rId11"/>
    <p:sldId id="381" r:id="rId12"/>
    <p:sldId id="385" r:id="rId13"/>
    <p:sldId id="386" r:id="rId14"/>
    <p:sldId id="389" r:id="rId15"/>
    <p:sldId id="390" r:id="rId16"/>
    <p:sldId id="392" r:id="rId17"/>
    <p:sldId id="423" r:id="rId18"/>
    <p:sldId id="391" r:id="rId19"/>
    <p:sldId id="393" r:id="rId20"/>
    <p:sldId id="394" r:id="rId21"/>
    <p:sldId id="395" r:id="rId22"/>
    <p:sldId id="458" r:id="rId23"/>
    <p:sldId id="305" r:id="rId24"/>
  </p:sldIdLst>
  <p:sldSz cx="9144000" cy="6858000" type="screen4x3"/>
  <p:notesSz cx="6858000" cy="9144000"/>
  <p:defaultTextStyle>
    <a:defPPr>
      <a:defRPr lang="es-MX"/>
    </a:defPPr>
    <a:lvl1pPr marL="0" algn="l" defTabSz="914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9" algn="l" defTabSz="914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39" algn="l" defTabSz="914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58" algn="l" defTabSz="914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77" algn="l" defTabSz="914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96" algn="l" defTabSz="914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16" algn="l" defTabSz="914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35" algn="l" defTabSz="914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54" algn="l" defTabSz="914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2E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61" autoAdjust="0"/>
  </p:normalViewPr>
  <p:slideViewPr>
    <p:cSldViewPr>
      <p:cViewPr varScale="1">
        <p:scale>
          <a:sx n="68" d="100"/>
          <a:sy n="68" d="100"/>
        </p:scale>
        <p:origin x="144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ustomXml" Target="../customXml/item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openxmlformats.org/officeDocument/2006/relationships/customXml" Target="../customXml/item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B300B1-1D2A-4298-A7B7-D295218B88F4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BB99D86-3995-433F-AA8F-319E29296591}">
      <dgm:prSet/>
      <dgm:spPr/>
      <dgm:t>
        <a:bodyPr/>
        <a:lstStyle/>
        <a:p>
          <a:pPr rtl="0"/>
          <a:r>
            <a:rPr lang="es-ES" b="1" i="1" dirty="0">
              <a:latin typeface="Calibri" panose="020F0502020204030204" pitchFamily="34" charset="0"/>
              <a:cs typeface="Calibri" panose="020F0502020204030204" pitchFamily="34" charset="0"/>
            </a:rPr>
            <a:t>“Es la aplicación de enfoques novedosos, prácticos, sostenibles y de mercado que logran cambios sociales o medioambientales positivos con énfasis en las poblaciones más necesitadas”   </a:t>
          </a:r>
        </a:p>
        <a:p>
          <a:pPr rtl="0"/>
          <a:r>
            <a:rPr lang="es-ES" i="1" dirty="0">
              <a:latin typeface="Calibri" panose="020F0502020204030204" pitchFamily="34" charset="0"/>
              <a:cs typeface="Calibri" panose="020F0502020204030204" pitchFamily="34" charset="0"/>
            </a:rPr>
            <a:t>Consejo Global sobre Innovación Social del </a:t>
          </a:r>
          <a:r>
            <a:rPr lang="es-ES" i="1" dirty="0" err="1">
              <a:latin typeface="Calibri" panose="020F0502020204030204" pitchFamily="34" charset="0"/>
              <a:cs typeface="Calibri" panose="020F0502020204030204" pitchFamily="34" charset="0"/>
            </a:rPr>
            <a:t>World</a:t>
          </a:r>
          <a:r>
            <a:rPr lang="es-ES" i="1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s-ES" i="1" dirty="0" err="1">
              <a:latin typeface="Calibri" panose="020F0502020204030204" pitchFamily="34" charset="0"/>
              <a:cs typeface="Calibri" panose="020F0502020204030204" pitchFamily="34" charset="0"/>
            </a:rPr>
            <a:t>Economic</a:t>
          </a:r>
          <a:r>
            <a:rPr lang="es-ES" i="1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s-ES" i="1" dirty="0" err="1">
              <a:latin typeface="Calibri" panose="020F0502020204030204" pitchFamily="34" charset="0"/>
              <a:cs typeface="Calibri" panose="020F0502020204030204" pitchFamily="34" charset="0"/>
            </a:rPr>
            <a:t>Forum</a:t>
          </a:r>
          <a:endParaRPr lang="es-E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3D7DCE5-299B-4292-8AA3-3EDB07949685}" type="parTrans" cxnId="{8233000A-D669-4F9F-B556-2929FBEAA191}">
      <dgm:prSet/>
      <dgm:spPr/>
      <dgm:t>
        <a:bodyPr/>
        <a:lstStyle/>
        <a:p>
          <a:endParaRPr lang="es-ES"/>
        </a:p>
      </dgm:t>
    </dgm:pt>
    <dgm:pt modelId="{71F00A5D-8F37-46AE-9CAB-F2844F0F5243}" type="sibTrans" cxnId="{8233000A-D669-4F9F-B556-2929FBEAA191}">
      <dgm:prSet/>
      <dgm:spPr/>
      <dgm:t>
        <a:bodyPr/>
        <a:lstStyle/>
        <a:p>
          <a:endParaRPr lang="es-ES"/>
        </a:p>
      </dgm:t>
    </dgm:pt>
    <dgm:pt modelId="{5CB5D32F-6CC0-409D-9A59-B5C8C5F77C1F}" type="pres">
      <dgm:prSet presAssocID="{70B300B1-1D2A-4298-A7B7-D295218B88F4}" presName="compositeShape" presStyleCnt="0">
        <dgm:presLayoutVars>
          <dgm:chMax val="7"/>
          <dgm:dir/>
          <dgm:resizeHandles val="exact"/>
        </dgm:presLayoutVars>
      </dgm:prSet>
      <dgm:spPr/>
    </dgm:pt>
    <dgm:pt modelId="{994E5941-421A-4A0B-ADF5-9E647C565BC0}" type="pres">
      <dgm:prSet presAssocID="{0BB99D86-3995-433F-AA8F-319E29296591}" presName="circ1TxSh" presStyleLbl="vennNode1" presStyleIdx="0" presStyleCnt="1"/>
      <dgm:spPr/>
    </dgm:pt>
  </dgm:ptLst>
  <dgm:cxnLst>
    <dgm:cxn modelId="{8233000A-D669-4F9F-B556-2929FBEAA191}" srcId="{70B300B1-1D2A-4298-A7B7-D295218B88F4}" destId="{0BB99D86-3995-433F-AA8F-319E29296591}" srcOrd="0" destOrd="0" parTransId="{23D7DCE5-299B-4292-8AA3-3EDB07949685}" sibTransId="{71F00A5D-8F37-46AE-9CAB-F2844F0F5243}"/>
    <dgm:cxn modelId="{826553A4-F960-446E-A2C3-68BA7BCE2504}" type="presOf" srcId="{0BB99D86-3995-433F-AA8F-319E29296591}" destId="{994E5941-421A-4A0B-ADF5-9E647C565BC0}" srcOrd="0" destOrd="0" presId="urn:microsoft.com/office/officeart/2005/8/layout/venn1"/>
    <dgm:cxn modelId="{1779A6D5-1CBD-4B1D-AF9E-8A01E6A57D8E}" type="presOf" srcId="{70B300B1-1D2A-4298-A7B7-D295218B88F4}" destId="{5CB5D32F-6CC0-409D-9A59-B5C8C5F77C1F}" srcOrd="0" destOrd="0" presId="urn:microsoft.com/office/officeart/2005/8/layout/venn1"/>
    <dgm:cxn modelId="{C4E6E9E6-201A-47D5-B65B-214A81116290}" type="presParOf" srcId="{5CB5D32F-6CC0-409D-9A59-B5C8C5F77C1F}" destId="{994E5941-421A-4A0B-ADF5-9E647C565BC0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B300B1-1D2A-4298-A7B7-D295218B88F4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BB99D86-3995-433F-AA8F-319E29296591}">
      <dgm:prSet/>
      <dgm:spPr/>
      <dgm:t>
        <a:bodyPr/>
        <a:lstStyle/>
        <a:p>
          <a:pPr rtl="0"/>
          <a:r>
            <a:rPr lang="es-ES" b="1" i="1" dirty="0">
              <a:latin typeface="Calibri" panose="020F0502020204030204" pitchFamily="34" charset="0"/>
              <a:cs typeface="Calibri" panose="020F0502020204030204" pitchFamily="34" charset="0"/>
            </a:rPr>
            <a:t>“Consiste en encontrar nuevas formas de satisfacer las necesidades sociales, que no están adecuadamente cubiertas por el mercado o el sector público… o en  producir los cambios de comportamiento necesarios para resolver los grandes retos de la sociedad… capacitando a la ciudadanía y generando nuevas relaciones sociales y nuevos modelos de colaboración”</a:t>
          </a:r>
        </a:p>
        <a:p>
          <a:pPr rtl="0"/>
          <a:r>
            <a:rPr lang="es-ES" b="1" i="1" dirty="0">
              <a:latin typeface="Calibri" panose="020F0502020204030204" pitchFamily="34" charset="0"/>
              <a:cs typeface="Calibri" panose="020F0502020204030204" pitchFamily="34" charset="0"/>
            </a:rPr>
            <a:t>Comisión Europea   </a:t>
          </a:r>
        </a:p>
      </dgm:t>
    </dgm:pt>
    <dgm:pt modelId="{23D7DCE5-299B-4292-8AA3-3EDB07949685}" type="parTrans" cxnId="{8233000A-D669-4F9F-B556-2929FBEAA191}">
      <dgm:prSet/>
      <dgm:spPr/>
      <dgm:t>
        <a:bodyPr/>
        <a:lstStyle/>
        <a:p>
          <a:endParaRPr lang="es-ES"/>
        </a:p>
      </dgm:t>
    </dgm:pt>
    <dgm:pt modelId="{71F00A5D-8F37-46AE-9CAB-F2844F0F5243}" type="sibTrans" cxnId="{8233000A-D669-4F9F-B556-2929FBEAA191}">
      <dgm:prSet/>
      <dgm:spPr/>
      <dgm:t>
        <a:bodyPr/>
        <a:lstStyle/>
        <a:p>
          <a:endParaRPr lang="es-ES"/>
        </a:p>
      </dgm:t>
    </dgm:pt>
    <dgm:pt modelId="{5CB5D32F-6CC0-409D-9A59-B5C8C5F77C1F}" type="pres">
      <dgm:prSet presAssocID="{70B300B1-1D2A-4298-A7B7-D295218B88F4}" presName="compositeShape" presStyleCnt="0">
        <dgm:presLayoutVars>
          <dgm:chMax val="7"/>
          <dgm:dir/>
          <dgm:resizeHandles val="exact"/>
        </dgm:presLayoutVars>
      </dgm:prSet>
      <dgm:spPr/>
    </dgm:pt>
    <dgm:pt modelId="{994E5941-421A-4A0B-ADF5-9E647C565BC0}" type="pres">
      <dgm:prSet presAssocID="{0BB99D86-3995-433F-AA8F-319E29296591}" presName="circ1TxSh" presStyleLbl="vennNode1" presStyleIdx="0" presStyleCnt="1"/>
      <dgm:spPr/>
    </dgm:pt>
  </dgm:ptLst>
  <dgm:cxnLst>
    <dgm:cxn modelId="{8233000A-D669-4F9F-B556-2929FBEAA191}" srcId="{70B300B1-1D2A-4298-A7B7-D295218B88F4}" destId="{0BB99D86-3995-433F-AA8F-319E29296591}" srcOrd="0" destOrd="0" parTransId="{23D7DCE5-299B-4292-8AA3-3EDB07949685}" sibTransId="{71F00A5D-8F37-46AE-9CAB-F2844F0F5243}"/>
    <dgm:cxn modelId="{0A8CDF36-3EA6-4024-810A-C1D2DF31D5D3}" type="presOf" srcId="{70B300B1-1D2A-4298-A7B7-D295218B88F4}" destId="{5CB5D32F-6CC0-409D-9A59-B5C8C5F77C1F}" srcOrd="0" destOrd="0" presId="urn:microsoft.com/office/officeart/2005/8/layout/venn1"/>
    <dgm:cxn modelId="{14FB18D0-8CAC-4E5F-B281-61D185C55B48}" type="presOf" srcId="{0BB99D86-3995-433F-AA8F-319E29296591}" destId="{994E5941-421A-4A0B-ADF5-9E647C565BC0}" srcOrd="0" destOrd="0" presId="urn:microsoft.com/office/officeart/2005/8/layout/venn1"/>
    <dgm:cxn modelId="{E62003B1-C7AC-436F-ACDA-5FD2B9284046}" type="presParOf" srcId="{5CB5D32F-6CC0-409D-9A59-B5C8C5F77C1F}" destId="{994E5941-421A-4A0B-ADF5-9E647C565BC0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4229D7-A194-4A20-B8A1-5A06A483104C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CE79A898-4968-48D6-ACD9-97D8F2390058}">
      <dgm:prSet custT="1"/>
      <dgm:spPr/>
      <dgm:t>
        <a:bodyPr/>
        <a:lstStyle/>
        <a:p>
          <a:pPr algn="ctr" rtl="0"/>
          <a:r>
            <a:rPr lang="es-ES" sz="2800" b="1" dirty="0"/>
            <a:t>Termino hindú, “jugaad” = “hacer lo mejor posible con los recursos que se tiene”.</a:t>
          </a:r>
        </a:p>
      </dgm:t>
    </dgm:pt>
    <dgm:pt modelId="{1AEDD8C6-9EEF-4808-9186-F550D1901511}" type="parTrans" cxnId="{8A5E77C6-0AC3-4B0F-B638-5810E8213EC4}">
      <dgm:prSet/>
      <dgm:spPr/>
      <dgm:t>
        <a:bodyPr/>
        <a:lstStyle/>
        <a:p>
          <a:pPr algn="ctr"/>
          <a:endParaRPr lang="es-ES"/>
        </a:p>
      </dgm:t>
    </dgm:pt>
    <dgm:pt modelId="{BFAEEEA0-3C9C-4735-B530-08EDB9D72B76}" type="sibTrans" cxnId="{8A5E77C6-0AC3-4B0F-B638-5810E8213EC4}">
      <dgm:prSet/>
      <dgm:spPr/>
      <dgm:t>
        <a:bodyPr/>
        <a:lstStyle/>
        <a:p>
          <a:pPr algn="ctr"/>
          <a:endParaRPr lang="es-ES"/>
        </a:p>
      </dgm:t>
    </dgm:pt>
    <dgm:pt modelId="{18F8A084-5C96-425A-82A7-97992AE549E6}">
      <dgm:prSet custT="1"/>
      <dgm:spPr/>
      <dgm:t>
        <a:bodyPr/>
        <a:lstStyle/>
        <a:p>
          <a:pPr algn="ctr" rtl="0"/>
          <a:r>
            <a:rPr lang="es-ES" sz="1100" dirty="0"/>
            <a:t>Frugalidad de los medios empleados, </a:t>
          </a:r>
        </a:p>
      </dgm:t>
    </dgm:pt>
    <dgm:pt modelId="{0CAC5BAD-7EC7-433B-9E03-A651735F5CDC}" type="parTrans" cxnId="{4A1F017A-841D-4677-80A5-465704926607}">
      <dgm:prSet/>
      <dgm:spPr/>
      <dgm:t>
        <a:bodyPr/>
        <a:lstStyle/>
        <a:p>
          <a:endParaRPr lang="es-ES"/>
        </a:p>
      </dgm:t>
    </dgm:pt>
    <dgm:pt modelId="{FE4C0A73-EF83-4242-8442-C600FAEC3543}" type="sibTrans" cxnId="{4A1F017A-841D-4677-80A5-465704926607}">
      <dgm:prSet/>
      <dgm:spPr/>
      <dgm:t>
        <a:bodyPr/>
        <a:lstStyle/>
        <a:p>
          <a:endParaRPr lang="es-ES"/>
        </a:p>
      </dgm:t>
    </dgm:pt>
    <dgm:pt modelId="{09948B1B-1EC4-4DB5-93C1-372F4B29ED31}">
      <dgm:prSet custT="1"/>
      <dgm:spPr/>
      <dgm:t>
        <a:bodyPr/>
        <a:lstStyle/>
        <a:p>
          <a:pPr algn="ctr" rtl="0"/>
          <a:r>
            <a:rPr lang="es-ES" sz="1100" dirty="0"/>
            <a:t>Flexibilidad en la manera de pensar y actuar, </a:t>
          </a:r>
        </a:p>
      </dgm:t>
    </dgm:pt>
    <dgm:pt modelId="{90C67051-65E5-47F1-9EA9-ECC56F9804FF}" type="parTrans" cxnId="{E7D51517-364C-466C-B5DE-C08038E8066A}">
      <dgm:prSet/>
      <dgm:spPr/>
      <dgm:t>
        <a:bodyPr/>
        <a:lstStyle/>
        <a:p>
          <a:endParaRPr lang="es-ES"/>
        </a:p>
      </dgm:t>
    </dgm:pt>
    <dgm:pt modelId="{B733DD5C-1B6B-4830-9568-FA0DD719578D}" type="sibTrans" cxnId="{E7D51517-364C-466C-B5DE-C08038E8066A}">
      <dgm:prSet/>
      <dgm:spPr/>
      <dgm:t>
        <a:bodyPr/>
        <a:lstStyle/>
        <a:p>
          <a:endParaRPr lang="es-ES"/>
        </a:p>
      </dgm:t>
    </dgm:pt>
    <dgm:pt modelId="{2526E875-AFCB-48BF-871E-AF609437C43F}">
      <dgm:prSet custT="1"/>
      <dgm:spPr/>
      <dgm:t>
        <a:bodyPr/>
        <a:lstStyle/>
        <a:p>
          <a:pPr algn="ctr" rtl="0"/>
          <a:r>
            <a:rPr lang="es-ES" sz="1100" dirty="0"/>
            <a:t>Colaborativo, entre personas dentro y fuera de la organización. </a:t>
          </a:r>
        </a:p>
      </dgm:t>
    </dgm:pt>
    <dgm:pt modelId="{6D7F22EA-D82C-474A-BAE5-0B955D0D2CCF}" type="parTrans" cxnId="{4555F7C4-E26C-4321-B6F8-FA2D430ADAAD}">
      <dgm:prSet/>
      <dgm:spPr/>
      <dgm:t>
        <a:bodyPr/>
        <a:lstStyle/>
        <a:p>
          <a:endParaRPr lang="es-ES"/>
        </a:p>
      </dgm:t>
    </dgm:pt>
    <dgm:pt modelId="{59B73229-7B5E-4FBD-BF5E-F118059D26C6}" type="sibTrans" cxnId="{4555F7C4-E26C-4321-B6F8-FA2D430ADAAD}">
      <dgm:prSet/>
      <dgm:spPr/>
      <dgm:t>
        <a:bodyPr/>
        <a:lstStyle/>
        <a:p>
          <a:endParaRPr lang="es-ES"/>
        </a:p>
      </dgm:t>
    </dgm:pt>
    <dgm:pt modelId="{258089B4-5AF1-45A0-9DF3-4ECA9DB77562}">
      <dgm:prSet custT="1"/>
      <dgm:spPr/>
      <dgm:t>
        <a:bodyPr/>
        <a:lstStyle/>
        <a:p>
          <a:pPr algn="ctr" rtl="0"/>
          <a:r>
            <a:rPr lang="es-ES" sz="2000" dirty="0"/>
            <a:t>Los objetivos de la innovación frugal son crear productos y servicios accesibles en precio, fáciles de conseguir y que logren solucionar una necesidad real y valorada por las personas.</a:t>
          </a:r>
        </a:p>
      </dgm:t>
    </dgm:pt>
    <dgm:pt modelId="{662CAEC6-9E01-4204-B359-94155C50BFEB}" type="parTrans" cxnId="{BC13B658-3670-4DBE-8B44-B021DA7452E2}">
      <dgm:prSet/>
      <dgm:spPr/>
      <dgm:t>
        <a:bodyPr/>
        <a:lstStyle/>
        <a:p>
          <a:endParaRPr lang="es-ES"/>
        </a:p>
      </dgm:t>
    </dgm:pt>
    <dgm:pt modelId="{0BA0A0C9-ED18-462E-A782-2466D3AAE9DE}" type="sibTrans" cxnId="{BC13B658-3670-4DBE-8B44-B021DA7452E2}">
      <dgm:prSet/>
      <dgm:spPr/>
      <dgm:t>
        <a:bodyPr/>
        <a:lstStyle/>
        <a:p>
          <a:endParaRPr lang="es-ES"/>
        </a:p>
      </dgm:t>
    </dgm:pt>
    <dgm:pt modelId="{38D7A7D2-6440-48D2-BE0C-06096B7A9783}" type="pres">
      <dgm:prSet presAssocID="{294229D7-A194-4A20-B8A1-5A06A483104C}" presName="linear" presStyleCnt="0">
        <dgm:presLayoutVars>
          <dgm:animLvl val="lvl"/>
          <dgm:resizeHandles val="exact"/>
        </dgm:presLayoutVars>
      </dgm:prSet>
      <dgm:spPr/>
    </dgm:pt>
    <dgm:pt modelId="{1497A2A2-4382-4E2E-AAC2-3228A7A24A3C}" type="pres">
      <dgm:prSet presAssocID="{CE79A898-4968-48D6-ACD9-97D8F239005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DCF37E3-A967-44B2-A65A-9BF84D7CCF24}" type="pres">
      <dgm:prSet presAssocID="{CE79A898-4968-48D6-ACD9-97D8F2390058}" presName="childText" presStyleLbl="revTx" presStyleIdx="0" presStyleCnt="1">
        <dgm:presLayoutVars>
          <dgm:bulletEnabled val="1"/>
        </dgm:presLayoutVars>
      </dgm:prSet>
      <dgm:spPr/>
    </dgm:pt>
    <dgm:pt modelId="{DCDDD5F7-6AF7-4CC0-B894-CA1C180DC051}" type="pres">
      <dgm:prSet presAssocID="{258089B4-5AF1-45A0-9DF3-4ECA9DB7756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7D51517-364C-466C-B5DE-C08038E8066A}" srcId="{CE79A898-4968-48D6-ACD9-97D8F2390058}" destId="{09948B1B-1EC4-4DB5-93C1-372F4B29ED31}" srcOrd="1" destOrd="0" parTransId="{90C67051-65E5-47F1-9EA9-ECC56F9804FF}" sibTransId="{B733DD5C-1B6B-4830-9568-FA0DD719578D}"/>
    <dgm:cxn modelId="{B0A0EE1E-7FDB-4863-9B46-1218D54E4C4C}" type="presOf" srcId="{18F8A084-5C96-425A-82A7-97992AE549E6}" destId="{1DCF37E3-A967-44B2-A65A-9BF84D7CCF24}" srcOrd="0" destOrd="0" presId="urn:microsoft.com/office/officeart/2005/8/layout/vList2"/>
    <dgm:cxn modelId="{B6E1254B-2804-4B86-9332-8C32C0F26518}" type="presOf" srcId="{09948B1B-1EC4-4DB5-93C1-372F4B29ED31}" destId="{1DCF37E3-A967-44B2-A65A-9BF84D7CCF24}" srcOrd="0" destOrd="1" presId="urn:microsoft.com/office/officeart/2005/8/layout/vList2"/>
    <dgm:cxn modelId="{BC13B658-3670-4DBE-8B44-B021DA7452E2}" srcId="{294229D7-A194-4A20-B8A1-5A06A483104C}" destId="{258089B4-5AF1-45A0-9DF3-4ECA9DB77562}" srcOrd="1" destOrd="0" parTransId="{662CAEC6-9E01-4204-B359-94155C50BFEB}" sibTransId="{0BA0A0C9-ED18-462E-A782-2466D3AAE9DE}"/>
    <dgm:cxn modelId="{01B4F558-5F44-4828-99F4-3E093D45C727}" type="presOf" srcId="{294229D7-A194-4A20-B8A1-5A06A483104C}" destId="{38D7A7D2-6440-48D2-BE0C-06096B7A9783}" srcOrd="0" destOrd="0" presId="urn:microsoft.com/office/officeart/2005/8/layout/vList2"/>
    <dgm:cxn modelId="{CD5D3359-C2D4-4E29-86F2-C121C51B4A80}" type="presOf" srcId="{258089B4-5AF1-45A0-9DF3-4ECA9DB77562}" destId="{DCDDD5F7-6AF7-4CC0-B894-CA1C180DC051}" srcOrd="0" destOrd="0" presId="urn:microsoft.com/office/officeart/2005/8/layout/vList2"/>
    <dgm:cxn modelId="{4A1F017A-841D-4677-80A5-465704926607}" srcId="{CE79A898-4968-48D6-ACD9-97D8F2390058}" destId="{18F8A084-5C96-425A-82A7-97992AE549E6}" srcOrd="0" destOrd="0" parTransId="{0CAC5BAD-7EC7-433B-9E03-A651735F5CDC}" sibTransId="{FE4C0A73-EF83-4242-8442-C600FAEC3543}"/>
    <dgm:cxn modelId="{32CAB19F-2887-4C76-BC42-E421C199922B}" type="presOf" srcId="{2526E875-AFCB-48BF-871E-AF609437C43F}" destId="{1DCF37E3-A967-44B2-A65A-9BF84D7CCF24}" srcOrd="0" destOrd="2" presId="urn:microsoft.com/office/officeart/2005/8/layout/vList2"/>
    <dgm:cxn modelId="{33DB04AB-70DA-41CD-9397-B158DA75DEA7}" type="presOf" srcId="{CE79A898-4968-48D6-ACD9-97D8F2390058}" destId="{1497A2A2-4382-4E2E-AAC2-3228A7A24A3C}" srcOrd="0" destOrd="0" presId="urn:microsoft.com/office/officeart/2005/8/layout/vList2"/>
    <dgm:cxn modelId="{4555F7C4-E26C-4321-B6F8-FA2D430ADAAD}" srcId="{CE79A898-4968-48D6-ACD9-97D8F2390058}" destId="{2526E875-AFCB-48BF-871E-AF609437C43F}" srcOrd="2" destOrd="0" parTransId="{6D7F22EA-D82C-474A-BAE5-0B955D0D2CCF}" sibTransId="{59B73229-7B5E-4FBD-BF5E-F118059D26C6}"/>
    <dgm:cxn modelId="{8A5E77C6-0AC3-4B0F-B638-5810E8213EC4}" srcId="{294229D7-A194-4A20-B8A1-5A06A483104C}" destId="{CE79A898-4968-48D6-ACD9-97D8F2390058}" srcOrd="0" destOrd="0" parTransId="{1AEDD8C6-9EEF-4808-9186-F550D1901511}" sibTransId="{BFAEEEA0-3C9C-4735-B530-08EDB9D72B76}"/>
    <dgm:cxn modelId="{DBA58670-55C2-4535-A474-0A39174B7F4B}" type="presParOf" srcId="{38D7A7D2-6440-48D2-BE0C-06096B7A9783}" destId="{1497A2A2-4382-4E2E-AAC2-3228A7A24A3C}" srcOrd="0" destOrd="0" presId="urn:microsoft.com/office/officeart/2005/8/layout/vList2"/>
    <dgm:cxn modelId="{51FD4BB6-F42D-4703-848F-D8B17D777547}" type="presParOf" srcId="{38D7A7D2-6440-48D2-BE0C-06096B7A9783}" destId="{1DCF37E3-A967-44B2-A65A-9BF84D7CCF24}" srcOrd="1" destOrd="0" presId="urn:microsoft.com/office/officeart/2005/8/layout/vList2"/>
    <dgm:cxn modelId="{9259A565-E63E-46D8-8677-5683801B3225}" type="presParOf" srcId="{38D7A7D2-6440-48D2-BE0C-06096B7A9783}" destId="{DCDDD5F7-6AF7-4CC0-B894-CA1C180DC05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4229D7-A194-4A20-B8A1-5A06A483104C}" type="doc">
      <dgm:prSet loTypeId="urn:microsoft.com/office/officeart/2005/8/layout/vList2" loCatId="list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s-ES"/>
        </a:p>
      </dgm:t>
    </dgm:pt>
    <dgm:pt modelId="{CE79A898-4968-48D6-ACD9-97D8F2390058}">
      <dgm:prSet/>
      <dgm:spPr/>
      <dgm:t>
        <a:bodyPr/>
        <a:lstStyle/>
        <a:p>
          <a:pPr algn="ctr" rtl="0"/>
          <a:r>
            <a:rPr lang="es-ES" dirty="0"/>
            <a:t>Desaprender</a:t>
          </a:r>
        </a:p>
      </dgm:t>
    </dgm:pt>
    <dgm:pt modelId="{1AEDD8C6-9EEF-4808-9186-F550D1901511}" type="parTrans" cxnId="{8A5E77C6-0AC3-4B0F-B638-5810E8213EC4}">
      <dgm:prSet/>
      <dgm:spPr/>
      <dgm:t>
        <a:bodyPr/>
        <a:lstStyle/>
        <a:p>
          <a:pPr algn="ctr"/>
          <a:endParaRPr lang="es-ES"/>
        </a:p>
      </dgm:t>
    </dgm:pt>
    <dgm:pt modelId="{BFAEEEA0-3C9C-4735-B530-08EDB9D72B76}" type="sibTrans" cxnId="{8A5E77C6-0AC3-4B0F-B638-5810E8213EC4}">
      <dgm:prSet/>
      <dgm:spPr/>
      <dgm:t>
        <a:bodyPr/>
        <a:lstStyle/>
        <a:p>
          <a:pPr algn="ctr"/>
          <a:endParaRPr lang="es-ES"/>
        </a:p>
      </dgm:t>
    </dgm:pt>
    <dgm:pt modelId="{38D7A7D2-6440-48D2-BE0C-06096B7A9783}" type="pres">
      <dgm:prSet presAssocID="{294229D7-A194-4A20-B8A1-5A06A483104C}" presName="linear" presStyleCnt="0">
        <dgm:presLayoutVars>
          <dgm:animLvl val="lvl"/>
          <dgm:resizeHandles val="exact"/>
        </dgm:presLayoutVars>
      </dgm:prSet>
      <dgm:spPr/>
    </dgm:pt>
    <dgm:pt modelId="{1497A2A2-4382-4E2E-AAC2-3228A7A24A3C}" type="pres">
      <dgm:prSet presAssocID="{CE79A898-4968-48D6-ACD9-97D8F239005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5150A5C-CDF6-4E9F-9366-B5C7A8B407F8}" type="presOf" srcId="{294229D7-A194-4A20-B8A1-5A06A483104C}" destId="{38D7A7D2-6440-48D2-BE0C-06096B7A9783}" srcOrd="0" destOrd="0" presId="urn:microsoft.com/office/officeart/2005/8/layout/vList2"/>
    <dgm:cxn modelId="{8A5E77C6-0AC3-4B0F-B638-5810E8213EC4}" srcId="{294229D7-A194-4A20-B8A1-5A06A483104C}" destId="{CE79A898-4968-48D6-ACD9-97D8F2390058}" srcOrd="0" destOrd="0" parTransId="{1AEDD8C6-9EEF-4808-9186-F550D1901511}" sibTransId="{BFAEEEA0-3C9C-4735-B530-08EDB9D72B76}"/>
    <dgm:cxn modelId="{8A01F0D2-3BDD-4116-B3D9-2B88D153BB72}" type="presOf" srcId="{CE79A898-4968-48D6-ACD9-97D8F2390058}" destId="{1497A2A2-4382-4E2E-AAC2-3228A7A24A3C}" srcOrd="0" destOrd="0" presId="urn:microsoft.com/office/officeart/2005/8/layout/vList2"/>
    <dgm:cxn modelId="{51FEE13D-8513-4921-BE7C-A84139AC249B}" type="presParOf" srcId="{38D7A7D2-6440-48D2-BE0C-06096B7A9783}" destId="{1497A2A2-4382-4E2E-AAC2-3228A7A24A3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94229D7-A194-4A20-B8A1-5A06A483104C}" type="doc">
      <dgm:prSet loTypeId="urn:microsoft.com/office/officeart/2005/8/layout/vList2" loCatId="list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s-ES"/>
        </a:p>
      </dgm:t>
    </dgm:pt>
    <dgm:pt modelId="{CE79A898-4968-48D6-ACD9-97D8F2390058}">
      <dgm:prSet/>
      <dgm:spPr/>
      <dgm:t>
        <a:bodyPr/>
        <a:lstStyle/>
        <a:p>
          <a:pPr algn="ctr" rtl="0"/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¿Cómo podemos contribuir a la inclusión social y laboral de los jóvenes?</a:t>
          </a:r>
        </a:p>
      </dgm:t>
    </dgm:pt>
    <dgm:pt modelId="{1AEDD8C6-9EEF-4808-9186-F550D1901511}" type="parTrans" cxnId="{8A5E77C6-0AC3-4B0F-B638-5810E8213EC4}">
      <dgm:prSet/>
      <dgm:spPr/>
      <dgm:t>
        <a:bodyPr/>
        <a:lstStyle/>
        <a:p>
          <a:pPr algn="ctr"/>
          <a:endParaRPr lang="es-ES"/>
        </a:p>
      </dgm:t>
    </dgm:pt>
    <dgm:pt modelId="{BFAEEEA0-3C9C-4735-B530-08EDB9D72B76}" type="sibTrans" cxnId="{8A5E77C6-0AC3-4B0F-B638-5810E8213EC4}">
      <dgm:prSet/>
      <dgm:spPr/>
      <dgm:t>
        <a:bodyPr/>
        <a:lstStyle/>
        <a:p>
          <a:pPr algn="ctr"/>
          <a:endParaRPr lang="es-ES"/>
        </a:p>
      </dgm:t>
    </dgm:pt>
    <dgm:pt modelId="{38D7A7D2-6440-48D2-BE0C-06096B7A9783}" type="pres">
      <dgm:prSet presAssocID="{294229D7-A194-4A20-B8A1-5A06A483104C}" presName="linear" presStyleCnt="0">
        <dgm:presLayoutVars>
          <dgm:animLvl val="lvl"/>
          <dgm:resizeHandles val="exact"/>
        </dgm:presLayoutVars>
      </dgm:prSet>
      <dgm:spPr/>
    </dgm:pt>
    <dgm:pt modelId="{1497A2A2-4382-4E2E-AAC2-3228A7A24A3C}" type="pres">
      <dgm:prSet presAssocID="{CE79A898-4968-48D6-ACD9-97D8F239005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2D5B35F-6F4F-454E-A5F3-227558496526}" type="presOf" srcId="{294229D7-A194-4A20-B8A1-5A06A483104C}" destId="{38D7A7D2-6440-48D2-BE0C-06096B7A9783}" srcOrd="0" destOrd="0" presId="urn:microsoft.com/office/officeart/2005/8/layout/vList2"/>
    <dgm:cxn modelId="{4A4EACA7-C4B3-45B2-AEC1-F233D985FF5A}" type="presOf" srcId="{CE79A898-4968-48D6-ACD9-97D8F2390058}" destId="{1497A2A2-4382-4E2E-AAC2-3228A7A24A3C}" srcOrd="0" destOrd="0" presId="urn:microsoft.com/office/officeart/2005/8/layout/vList2"/>
    <dgm:cxn modelId="{8A5E77C6-0AC3-4B0F-B638-5810E8213EC4}" srcId="{294229D7-A194-4A20-B8A1-5A06A483104C}" destId="{CE79A898-4968-48D6-ACD9-97D8F2390058}" srcOrd="0" destOrd="0" parTransId="{1AEDD8C6-9EEF-4808-9186-F550D1901511}" sibTransId="{BFAEEEA0-3C9C-4735-B530-08EDB9D72B76}"/>
    <dgm:cxn modelId="{05BF095B-F0BA-4B18-B03D-98EB67EB529F}" type="presParOf" srcId="{38D7A7D2-6440-48D2-BE0C-06096B7A9783}" destId="{1497A2A2-4382-4E2E-AAC2-3228A7A24A3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E5941-421A-4A0B-ADF5-9E647C565BC0}">
      <dsp:nvSpPr>
        <dsp:cNvPr id="0" name=""/>
        <dsp:cNvSpPr/>
      </dsp:nvSpPr>
      <dsp:spPr>
        <a:xfrm>
          <a:off x="1258262" y="0"/>
          <a:ext cx="4097217" cy="40972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i="1" kern="1200" dirty="0">
              <a:latin typeface="Calibri" panose="020F0502020204030204" pitchFamily="34" charset="0"/>
              <a:cs typeface="Calibri" panose="020F0502020204030204" pitchFamily="34" charset="0"/>
            </a:rPr>
            <a:t>“Es la aplicación de enfoques novedosos, prácticos, sostenibles y de mercado que logran cambios sociales o medioambientales positivos con énfasis en las poblaciones más necesitadas”   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i="1" kern="1200" dirty="0">
              <a:latin typeface="Calibri" panose="020F0502020204030204" pitchFamily="34" charset="0"/>
              <a:cs typeface="Calibri" panose="020F0502020204030204" pitchFamily="34" charset="0"/>
            </a:rPr>
            <a:t>Consejo Global sobre Innovación Social del </a:t>
          </a:r>
          <a:r>
            <a:rPr lang="es-ES" sz="1800" i="1" kern="1200" dirty="0" err="1">
              <a:latin typeface="Calibri" panose="020F0502020204030204" pitchFamily="34" charset="0"/>
              <a:cs typeface="Calibri" panose="020F0502020204030204" pitchFamily="34" charset="0"/>
            </a:rPr>
            <a:t>World</a:t>
          </a:r>
          <a:r>
            <a:rPr lang="es-ES" sz="1800" i="1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s-ES" sz="1800" i="1" kern="1200" dirty="0" err="1">
              <a:latin typeface="Calibri" panose="020F0502020204030204" pitchFamily="34" charset="0"/>
              <a:cs typeface="Calibri" panose="020F0502020204030204" pitchFamily="34" charset="0"/>
            </a:rPr>
            <a:t>Economic</a:t>
          </a:r>
          <a:r>
            <a:rPr lang="es-ES" sz="1800" i="1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s-ES" sz="1800" i="1" kern="1200" dirty="0" err="1">
              <a:latin typeface="Calibri" panose="020F0502020204030204" pitchFamily="34" charset="0"/>
              <a:cs typeface="Calibri" panose="020F0502020204030204" pitchFamily="34" charset="0"/>
            </a:rPr>
            <a:t>Forum</a:t>
          </a:r>
          <a:endParaRPr lang="es-ES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858286" y="600024"/>
        <a:ext cx="2897169" cy="28971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E5941-421A-4A0B-ADF5-9E647C565BC0}">
      <dsp:nvSpPr>
        <dsp:cNvPr id="0" name=""/>
        <dsp:cNvSpPr/>
      </dsp:nvSpPr>
      <dsp:spPr>
        <a:xfrm>
          <a:off x="1043509" y="0"/>
          <a:ext cx="4693534" cy="469353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1" i="1" kern="1200" dirty="0">
              <a:latin typeface="Calibri" panose="020F0502020204030204" pitchFamily="34" charset="0"/>
              <a:cs typeface="Calibri" panose="020F0502020204030204" pitchFamily="34" charset="0"/>
            </a:rPr>
            <a:t>“Consiste en encontrar nuevas formas de satisfacer las necesidades sociales, que no están adecuadamente cubiertas por el mercado o el sector público… o en  producir los cambios de comportamiento necesarios para resolver los grandes retos de la sociedad… capacitando a la ciudadanía y generando nuevas relaciones sociales y nuevos modelos de colaboración”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1" i="1" kern="1200" dirty="0">
              <a:latin typeface="Calibri" panose="020F0502020204030204" pitchFamily="34" charset="0"/>
              <a:cs typeface="Calibri" panose="020F0502020204030204" pitchFamily="34" charset="0"/>
            </a:rPr>
            <a:t>Comisión Europea   </a:t>
          </a:r>
        </a:p>
      </dsp:txBody>
      <dsp:txXfrm>
        <a:off x="1730861" y="687352"/>
        <a:ext cx="3318830" cy="33188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7A2A2-4382-4E2E-AAC2-3228A7A24A3C}">
      <dsp:nvSpPr>
        <dsp:cNvPr id="0" name=""/>
        <dsp:cNvSpPr/>
      </dsp:nvSpPr>
      <dsp:spPr>
        <a:xfrm>
          <a:off x="0" y="14222"/>
          <a:ext cx="5555050" cy="14671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Termino hindú, “jugaad” = “hacer lo mejor posible con los recursos que se tiene”.</a:t>
          </a:r>
        </a:p>
      </dsp:txBody>
      <dsp:txXfrm>
        <a:off x="71622" y="85844"/>
        <a:ext cx="5411806" cy="1323936"/>
      </dsp:txXfrm>
    </dsp:sp>
    <dsp:sp modelId="{1DCF37E3-A967-44B2-A65A-9BF84D7CCF24}">
      <dsp:nvSpPr>
        <dsp:cNvPr id="0" name=""/>
        <dsp:cNvSpPr/>
      </dsp:nvSpPr>
      <dsp:spPr>
        <a:xfrm>
          <a:off x="0" y="1481402"/>
          <a:ext cx="5555050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373" tIns="13970" rIns="78232" bIns="13970" numCol="1" spcCol="1270" anchor="t" anchorCtr="0">
          <a:noAutofit/>
        </a:bodyPr>
        <a:lstStyle/>
        <a:p>
          <a:pPr marL="57150" lvl="1" indent="-57150" algn="ctr" defTabSz="4889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100" kern="1200" dirty="0"/>
            <a:t>Frugalidad de los medios empleados, </a:t>
          </a:r>
        </a:p>
        <a:p>
          <a:pPr marL="57150" lvl="1" indent="-57150" algn="ctr" defTabSz="4889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100" kern="1200" dirty="0"/>
            <a:t>Flexibilidad en la manera de pensar y actuar, </a:t>
          </a:r>
        </a:p>
        <a:p>
          <a:pPr marL="57150" lvl="1" indent="-57150" algn="ctr" defTabSz="4889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100" kern="1200" dirty="0"/>
            <a:t>Colaborativo, entre personas dentro y fuera de la organización. </a:t>
          </a:r>
        </a:p>
      </dsp:txBody>
      <dsp:txXfrm>
        <a:off x="0" y="1481402"/>
        <a:ext cx="5555050" cy="629280"/>
      </dsp:txXfrm>
    </dsp:sp>
    <dsp:sp modelId="{DCDDD5F7-6AF7-4CC0-B894-CA1C180DC051}">
      <dsp:nvSpPr>
        <dsp:cNvPr id="0" name=""/>
        <dsp:cNvSpPr/>
      </dsp:nvSpPr>
      <dsp:spPr>
        <a:xfrm>
          <a:off x="0" y="2110682"/>
          <a:ext cx="5555050" cy="1467180"/>
        </a:xfrm>
        <a:prstGeom prst="roundRect">
          <a:avLst/>
        </a:prstGeom>
        <a:solidFill>
          <a:schemeClr val="accent3">
            <a:hueOff val="-1414192"/>
            <a:satOff val="6425"/>
            <a:lumOff val="-7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Los objetivos de la innovación frugal son crear productos y servicios accesibles en precio, fáciles de conseguir y que logren solucionar una necesidad real y valorada por las personas.</a:t>
          </a:r>
        </a:p>
      </dsp:txBody>
      <dsp:txXfrm>
        <a:off x="71622" y="2182304"/>
        <a:ext cx="5411806" cy="13239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7A2A2-4382-4E2E-AAC2-3228A7A24A3C}">
      <dsp:nvSpPr>
        <dsp:cNvPr id="0" name=""/>
        <dsp:cNvSpPr/>
      </dsp:nvSpPr>
      <dsp:spPr>
        <a:xfrm>
          <a:off x="0" y="759284"/>
          <a:ext cx="6650049" cy="1521000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Desaprender</a:t>
          </a:r>
        </a:p>
      </dsp:txBody>
      <dsp:txXfrm>
        <a:off x="74249" y="833533"/>
        <a:ext cx="6501551" cy="13725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7A2A2-4382-4E2E-AAC2-3228A7A24A3C}">
      <dsp:nvSpPr>
        <dsp:cNvPr id="0" name=""/>
        <dsp:cNvSpPr/>
      </dsp:nvSpPr>
      <dsp:spPr>
        <a:xfrm>
          <a:off x="0" y="337499"/>
          <a:ext cx="6650049" cy="2364569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300" kern="1200" dirty="0">
              <a:latin typeface="Calibri" panose="020F0502020204030204" pitchFamily="34" charset="0"/>
              <a:cs typeface="Calibri" panose="020F0502020204030204" pitchFamily="34" charset="0"/>
            </a:rPr>
            <a:t>¿Cómo podemos contribuir a la inclusión social y laboral de los jóvenes?</a:t>
          </a:r>
        </a:p>
      </dsp:txBody>
      <dsp:txXfrm>
        <a:off x="115429" y="452928"/>
        <a:ext cx="6419191" cy="21337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65DF0-A823-447F-90E9-A0AB04268317}" type="datetimeFigureOut">
              <a:rPr lang="pt-BR" smtClean="0"/>
              <a:pPr/>
              <a:t>13/06/2023</a:t>
            </a:fld>
            <a:endParaRPr lang="pt-B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pt-B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3EF6D-8D81-40A9-8812-C9928FF0BF8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5731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19" algn="l" defTabSz="9142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39" algn="l" defTabSz="9142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58" algn="l" defTabSz="9142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77" algn="l" defTabSz="9142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96" algn="l" defTabSz="9142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16" algn="l" defTabSz="9142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35" algn="l" defTabSz="9142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54" algn="l" defTabSz="9142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https://www.youtube.com/watch?v=jjR0NlpwAMU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EDEE7-7CD1-4E41-948C-E487AE223FB3}" type="slidenum">
              <a:rPr lang="es-AR" smtClean="0"/>
              <a:t>19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32953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3" name="12 Rectángulo redondeado"/>
          <p:cNvSpPr/>
          <p:nvPr/>
        </p:nvSpPr>
        <p:spPr>
          <a:xfrm>
            <a:off x="65313" y="69756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119" indent="0" algn="ctr">
              <a:buNone/>
            </a:lvl2pPr>
            <a:lvl3pPr marL="914239" indent="0" algn="ctr">
              <a:buNone/>
            </a:lvl3pPr>
            <a:lvl4pPr marL="1371358" indent="0" algn="ctr">
              <a:buNone/>
            </a:lvl4pPr>
            <a:lvl5pPr marL="1828477" indent="0" algn="ctr">
              <a:buNone/>
            </a:lvl5pPr>
            <a:lvl6pPr marL="2285596" indent="0" algn="ctr">
              <a:buNone/>
            </a:lvl6pPr>
            <a:lvl7pPr marL="2742716" indent="0" algn="ctr">
              <a:buNone/>
            </a:lvl7pPr>
            <a:lvl8pPr marL="3199835" indent="0" algn="ctr">
              <a:buNone/>
            </a:lvl8pPr>
            <a:lvl9pPr marL="3656954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45860-71A9-4FFB-B545-4CCE246147E4}" type="datetimeFigureOut">
              <a:rPr lang="es-MX" smtClean="0"/>
              <a:pPr/>
              <a:t>13/06/2023</a:t>
            </a:fld>
            <a:endParaRPr lang="es-MX" dirty="0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7A8E323-4F12-41B3-A9A1-4F3427AE86FC}" type="slidenum">
              <a:rPr lang="es-MX" smtClean="0"/>
              <a:pPr/>
              <a:t>‹Nº›</a:t>
            </a:fld>
            <a:endParaRPr lang="es-MX" dirty="0"/>
          </a:p>
        </p:txBody>
      </p:sp>
      <p:sp>
        <p:nvSpPr>
          <p:cNvPr id="7" name="6 Rectángulo"/>
          <p:cNvSpPr/>
          <p:nvPr/>
        </p:nvSpPr>
        <p:spPr>
          <a:xfrm>
            <a:off x="62931" y="1449304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9 Rectángulo"/>
          <p:cNvSpPr/>
          <p:nvPr/>
        </p:nvSpPr>
        <p:spPr>
          <a:xfrm>
            <a:off x="62931" y="1396721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10 Rectángulo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1505931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45860-71A9-4FFB-B545-4CCE246147E4}" type="datetimeFigureOut">
              <a:rPr lang="es-MX" smtClean="0"/>
              <a:pPr/>
              <a:t>13/06/2023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E323-4F12-41B3-A9A1-4F3427AE86FC}" type="slidenum">
              <a:rPr lang="es-MX" smtClean="0"/>
              <a:pPr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1168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14400" y="274641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45860-71A9-4FFB-B545-4CCE246147E4}" type="datetimeFigureOut">
              <a:rPr lang="es-MX" smtClean="0"/>
              <a:pPr/>
              <a:t>13/06/2023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E323-4F12-41B3-A9A1-4F3427AE86FC}" type="slidenum">
              <a:rPr lang="es-MX" smtClean="0"/>
              <a:pPr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762001" y="762001"/>
            <a:ext cx="7924800" cy="532447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D6594B-8201-443E-8078-0ECC0BA8666A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3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E01C-959E-470B-A885-CBF66405B694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13/06/2023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373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B982B-AA95-41F8-9D40-5410F742D978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13/06/2023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433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95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9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8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8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7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7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6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BAC11-80AE-4D6C-BB58-F78FD467B787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13/06/2023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85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35512" cy="4991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422903" y="1763713"/>
            <a:ext cx="4735513" cy="4991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36A-D064-4DE8-AB5C-CB60680B9265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13/06/2023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028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58" indent="0">
              <a:buNone/>
              <a:defRPr sz="2000" b="1"/>
            </a:lvl2pPr>
            <a:lvl3pPr marL="913916" indent="0">
              <a:buNone/>
              <a:defRPr sz="1800" b="1"/>
            </a:lvl3pPr>
            <a:lvl4pPr marL="1370874" indent="0">
              <a:buNone/>
              <a:defRPr sz="1600" b="1"/>
            </a:lvl4pPr>
            <a:lvl5pPr marL="1827832" indent="0">
              <a:buNone/>
              <a:defRPr sz="1600" b="1"/>
            </a:lvl5pPr>
            <a:lvl6pPr marL="2284789" indent="0">
              <a:buNone/>
              <a:defRPr sz="1600" b="1"/>
            </a:lvl6pPr>
            <a:lvl7pPr marL="2741748" indent="0">
              <a:buNone/>
              <a:defRPr sz="1600" b="1"/>
            </a:lvl7pPr>
            <a:lvl8pPr marL="3198706" indent="0">
              <a:buNone/>
              <a:defRPr sz="1600" b="1"/>
            </a:lvl8pPr>
            <a:lvl9pPr marL="3655663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58" indent="0">
              <a:buNone/>
              <a:defRPr sz="2000" b="1"/>
            </a:lvl2pPr>
            <a:lvl3pPr marL="913916" indent="0">
              <a:buNone/>
              <a:defRPr sz="1800" b="1"/>
            </a:lvl3pPr>
            <a:lvl4pPr marL="1370874" indent="0">
              <a:buNone/>
              <a:defRPr sz="1600" b="1"/>
            </a:lvl4pPr>
            <a:lvl5pPr marL="1827832" indent="0">
              <a:buNone/>
              <a:defRPr sz="1600" b="1"/>
            </a:lvl5pPr>
            <a:lvl6pPr marL="2284789" indent="0">
              <a:buNone/>
              <a:defRPr sz="1600" b="1"/>
            </a:lvl6pPr>
            <a:lvl7pPr marL="2741748" indent="0">
              <a:buNone/>
              <a:defRPr sz="1600" b="1"/>
            </a:lvl7pPr>
            <a:lvl8pPr marL="3198706" indent="0">
              <a:buNone/>
              <a:defRPr sz="1600" b="1"/>
            </a:lvl8pPr>
            <a:lvl9pPr marL="3655663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A5E5-E900-4D95-9EF7-1A45653BA14C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13/06/2023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178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5F7F-20F4-4D7C-81EA-A4902A10F8C2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13/06/2023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559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9C73-8133-4F83-A6BF-32EA090CA3FD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13/06/2023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611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45860-71A9-4FFB-B545-4CCE246147E4}" type="datetimeFigureOut">
              <a:rPr lang="es-MX" smtClean="0"/>
              <a:pPr/>
              <a:t>13/06/2023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E323-4F12-41B3-A9A1-4F3427AE86FC}" type="slidenum">
              <a:rPr lang="es-MX" smtClean="0"/>
              <a:pPr/>
              <a:t>‹Nº›</a:t>
            </a:fld>
            <a:endParaRPr lang="es-MX" dirty="0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3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958" indent="0">
              <a:buNone/>
              <a:defRPr sz="1200"/>
            </a:lvl2pPr>
            <a:lvl3pPr marL="913916" indent="0">
              <a:buNone/>
              <a:defRPr sz="1000"/>
            </a:lvl3pPr>
            <a:lvl4pPr marL="1370874" indent="0">
              <a:buNone/>
              <a:defRPr sz="900"/>
            </a:lvl4pPr>
            <a:lvl5pPr marL="1827832" indent="0">
              <a:buNone/>
              <a:defRPr sz="900"/>
            </a:lvl5pPr>
            <a:lvl6pPr marL="2284789" indent="0">
              <a:buNone/>
              <a:defRPr sz="900"/>
            </a:lvl6pPr>
            <a:lvl7pPr marL="2741748" indent="0">
              <a:buNone/>
              <a:defRPr sz="900"/>
            </a:lvl7pPr>
            <a:lvl8pPr marL="3198706" indent="0">
              <a:buNone/>
              <a:defRPr sz="900"/>
            </a:lvl8pPr>
            <a:lvl9pPr marL="3655663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0104-5CFA-49D2-88B4-6A7DE0FAC269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13/06/2023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7884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958" indent="0">
              <a:buNone/>
              <a:defRPr sz="2800"/>
            </a:lvl2pPr>
            <a:lvl3pPr marL="913916" indent="0">
              <a:buNone/>
              <a:defRPr sz="2400"/>
            </a:lvl3pPr>
            <a:lvl4pPr marL="1370874" indent="0">
              <a:buNone/>
              <a:defRPr sz="2000"/>
            </a:lvl4pPr>
            <a:lvl5pPr marL="1827832" indent="0">
              <a:buNone/>
              <a:defRPr sz="2000"/>
            </a:lvl5pPr>
            <a:lvl6pPr marL="2284789" indent="0">
              <a:buNone/>
              <a:defRPr sz="2000"/>
            </a:lvl6pPr>
            <a:lvl7pPr marL="2741748" indent="0">
              <a:buNone/>
              <a:defRPr sz="2000"/>
            </a:lvl7pPr>
            <a:lvl8pPr marL="3198706" indent="0">
              <a:buNone/>
              <a:defRPr sz="2000"/>
            </a:lvl8pPr>
            <a:lvl9pPr marL="3655663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958" indent="0">
              <a:buNone/>
              <a:defRPr sz="1200"/>
            </a:lvl2pPr>
            <a:lvl3pPr marL="913916" indent="0">
              <a:buNone/>
              <a:defRPr sz="1000"/>
            </a:lvl3pPr>
            <a:lvl4pPr marL="1370874" indent="0">
              <a:buNone/>
              <a:defRPr sz="900"/>
            </a:lvl4pPr>
            <a:lvl5pPr marL="1827832" indent="0">
              <a:buNone/>
              <a:defRPr sz="900"/>
            </a:lvl5pPr>
            <a:lvl6pPr marL="2284789" indent="0">
              <a:buNone/>
              <a:defRPr sz="900"/>
            </a:lvl6pPr>
            <a:lvl7pPr marL="2741748" indent="0">
              <a:buNone/>
              <a:defRPr sz="900"/>
            </a:lvl7pPr>
            <a:lvl8pPr marL="3198706" indent="0">
              <a:buNone/>
              <a:defRPr sz="900"/>
            </a:lvl8pPr>
            <a:lvl9pPr marL="3655663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38C0-C00F-4BC6-B5B9-324A6560705E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13/06/2023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858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3AC81-06BC-4BBA-958E-2046DCE30D29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13/06/2023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5641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753350" y="303213"/>
            <a:ext cx="2405063" cy="64516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65962" cy="64516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5F08-120A-4E04-ACEA-F48DBFC9F56A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13/06/2023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119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0" name="9 Rectángulo redondeado"/>
          <p:cNvSpPr/>
          <p:nvPr/>
        </p:nvSpPr>
        <p:spPr>
          <a:xfrm>
            <a:off x="65313" y="69756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952501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45860-71A9-4FFB-B545-4CCE246147E4}" type="datetimeFigureOut">
              <a:rPr lang="es-MX" smtClean="0"/>
              <a:pPr/>
              <a:t>13/06/2023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7" name="6 Rectángulo"/>
          <p:cNvSpPr/>
          <p:nvPr/>
        </p:nvSpPr>
        <p:spPr>
          <a:xfrm flipV="1">
            <a:off x="69413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7 Rectángulo"/>
          <p:cNvSpPr/>
          <p:nvPr/>
        </p:nvSpPr>
        <p:spPr>
          <a:xfrm>
            <a:off x="69146" y="2341476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8 Rectángulo"/>
          <p:cNvSpPr/>
          <p:nvPr/>
        </p:nvSpPr>
        <p:spPr>
          <a:xfrm>
            <a:off x="68307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7A8E323-4F12-41B3-A9A1-4F3427AE86FC}" type="slidenum">
              <a:rPr lang="es-MX" smtClean="0"/>
              <a:pPr/>
              <a:t>‹Nº›</a:t>
            </a:fld>
            <a:endParaRPr lang="es-MX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45860-71A9-4FFB-B545-4CCE246147E4}" type="datetimeFigureOut">
              <a:rPr lang="es-MX" smtClean="0"/>
              <a:pPr/>
              <a:t>13/06/2023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E323-4F12-41B3-A9A1-4F3427AE86FC}" type="slidenum">
              <a:rPr lang="es-MX" smtClean="0"/>
              <a:pPr/>
              <a:t>‹Nº›</a:t>
            </a:fld>
            <a:endParaRPr lang="es-MX" dirty="0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24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24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45860-71A9-4FFB-B545-4CCE246147E4}" type="datetimeFigureOut">
              <a:rPr lang="es-MX" smtClean="0"/>
              <a:pPr/>
              <a:t>13/06/2023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E323-4F12-41B3-A9A1-4F3427AE86FC}" type="slidenum">
              <a:rPr lang="es-MX" smtClean="0"/>
              <a:pPr/>
              <a:t>‹Nº›</a:t>
            </a:fld>
            <a:endParaRPr lang="es-MX" dirty="0"/>
          </a:p>
        </p:txBody>
      </p:sp>
      <p:sp>
        <p:nvSpPr>
          <p:cNvPr id="11" name="10 Marcador de contenido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45860-71A9-4FFB-B545-4CCE246147E4}" type="datetimeFigureOut">
              <a:rPr lang="es-MX" smtClean="0"/>
              <a:pPr/>
              <a:t>13/06/2023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E323-4F12-41B3-A9A1-4F3427AE86FC}" type="slidenum">
              <a:rPr lang="es-MX" smtClean="0"/>
              <a:pPr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45860-71A9-4FFB-B545-4CCE246147E4}" type="datetimeFigureOut">
              <a:rPr lang="es-MX" smtClean="0"/>
              <a:pPr/>
              <a:t>13/06/2023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E323-4F12-41B3-A9A1-4F3427AE86FC}" type="slidenum">
              <a:rPr lang="es-MX" smtClean="0"/>
              <a:pPr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9" name="8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45860-71A9-4FFB-B545-4CCE246147E4}" type="datetimeFigureOut">
              <a:rPr lang="es-MX" smtClean="0"/>
              <a:pPr/>
              <a:t>13/06/2023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E323-4F12-41B3-A9A1-4F3427AE86FC}" type="slidenum">
              <a:rPr lang="es-MX" smtClean="0"/>
              <a:pPr/>
              <a:t>‹Nº›</a:t>
            </a:fld>
            <a:endParaRPr lang="es-MX" dirty="0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45860-71A9-4FFB-B545-4CCE246147E4}" type="datetimeFigureOut">
              <a:rPr lang="es-MX" smtClean="0"/>
              <a:pPr/>
              <a:t>13/06/2023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7A8E323-4F12-41B3-A9A1-4F3427AE86FC}" type="slidenum">
              <a:rPr lang="es-MX" smtClean="0"/>
              <a:pPr/>
              <a:t>‹Nº›</a:t>
            </a:fld>
            <a:endParaRPr lang="es-MX" dirty="0"/>
          </a:p>
        </p:txBody>
      </p:sp>
      <p:sp>
        <p:nvSpPr>
          <p:cNvPr id="11" name="10 Rectángulo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11 Rectángulo"/>
          <p:cNvSpPr/>
          <p:nvPr/>
        </p:nvSpPr>
        <p:spPr>
          <a:xfrm>
            <a:off x="68509" y="4650475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12 Rectángulo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8308" y="66676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dirty="0"/>
              <a:t>Haga clic en el icono para agregar una imagen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8" name="7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1143000"/>
          </a:xfrm>
          <a:prstGeom prst="rect">
            <a:avLst/>
          </a:prstGeom>
        </p:spPr>
        <p:txBody>
          <a:bodyPr lIns="91424" tIns="45712" rIns="91424" bIns="91424" anchor="b" anchorCtr="0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 lIns="91424" tIns="45712" rIns="91424" bIns="45712"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lIns="91424" tIns="45712" rIns="91424" bIns="45712"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6345860-71A9-4FFB-B545-4CCE246147E4}" type="datetimeFigureOut">
              <a:rPr lang="es-MX" smtClean="0"/>
              <a:pPr/>
              <a:t>13/06/2023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914401" y="6172200"/>
            <a:ext cx="3962400" cy="457200"/>
          </a:xfrm>
          <a:prstGeom prst="rect">
            <a:avLst/>
          </a:prstGeom>
        </p:spPr>
        <p:txBody>
          <a:bodyPr lIns="91424" tIns="45712" rIns="91424" bIns="45712"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67A8E323-4F12-41B3-A9A1-4F3427AE86FC}" type="slidenum">
              <a:rPr lang="es-MX" smtClean="0"/>
              <a:pPr/>
              <a:t>‹Nº›</a:t>
            </a:fld>
            <a:endParaRPr lang="es-MX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40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272" indent="-274272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544" indent="-22856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814" indent="-22856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086" indent="-22856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58" indent="-22856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30" indent="-22856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19901" indent="-22856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173" indent="-22856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444" indent="-22856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5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9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392" tIns="45696" rIns="91392" bIns="45696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1" y="6356353"/>
            <a:ext cx="2133600" cy="365125"/>
          </a:xfrm>
          <a:prstGeom prst="rect">
            <a:avLst/>
          </a:prstGeom>
        </p:spPr>
        <p:txBody>
          <a:bodyPr vert="horz" lIns="91392" tIns="45696" rIns="91392" bIns="4569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916"/>
            <a:fld id="{E724A13E-AF45-439E-8C24-90D04D618DE7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3916"/>
              <a:t>13/06/2023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3" y="6356353"/>
            <a:ext cx="2895600" cy="365125"/>
          </a:xfrm>
          <a:prstGeom prst="rect">
            <a:avLst/>
          </a:prstGeom>
        </p:spPr>
        <p:txBody>
          <a:bodyPr vert="horz" lIns="91392" tIns="45696" rIns="91392" bIns="4569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916"/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392" tIns="45696" rIns="91392" bIns="4569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916"/>
            <a:fld id="{F83B91B8-7490-412E-BAA2-9331E16BD3F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3916"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14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hdr="0" ftr="0" dt="0"/>
  <p:txStyles>
    <p:titleStyle>
      <a:lvl1pPr algn="ctr" defTabSz="91391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18" indent="-342718" algn="l" defTabSz="91391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557" indent="-285600" algn="l" defTabSz="91391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95" indent="-228479" algn="l" defTabSz="91391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353" indent="-228479" algn="l" defTabSz="91391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311" indent="-228479" algn="l" defTabSz="91391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269" indent="-228479" algn="l" defTabSz="9139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226" indent="-228479" algn="l" defTabSz="9139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185" indent="-228479" algn="l" defTabSz="9139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143" indent="-228479" algn="l" defTabSz="9139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39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58" algn="l" defTabSz="9139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16" algn="l" defTabSz="9139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74" algn="l" defTabSz="9139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832" algn="l" defTabSz="9139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89" algn="l" defTabSz="9139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748" algn="l" defTabSz="9139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706" algn="l" defTabSz="9139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63" algn="l" defTabSz="9139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jR0NlpwAMU&amp;t=9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iodos.es/es/preguntas-frecuentes/que-es-la-banca-etica?id=ba1e4d37863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ancaetica.lat/nuestra-identidad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187624" y="1700809"/>
            <a:ext cx="6400800" cy="1600200"/>
          </a:xfrm>
        </p:spPr>
        <p:txBody>
          <a:bodyPr>
            <a:normAutofit fontScale="85000" lnSpcReduction="20000"/>
          </a:bodyPr>
          <a:lstStyle/>
          <a:p>
            <a:r>
              <a:rPr lang="es-MX" sz="4400" b="1" dirty="0">
                <a:latin typeface="Calibri" pitchFamily="34" charset="0"/>
              </a:rPr>
              <a:t>«Saqueadores en recuperación»</a:t>
            </a:r>
          </a:p>
          <a:p>
            <a:r>
              <a:rPr lang="es-MX" sz="4400" b="1" dirty="0">
                <a:latin typeface="Calibri" pitchFamily="34" charset="0"/>
              </a:rPr>
              <a:t>Parte III</a:t>
            </a:r>
            <a:endParaRPr lang="es-MX" sz="3600" b="1" dirty="0">
              <a:latin typeface="Calibri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88640"/>
            <a:ext cx="1731963" cy="96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446506" y="1254040"/>
            <a:ext cx="8127839" cy="439975"/>
          </a:xfrm>
          <a:prstGeom prst="rect">
            <a:avLst/>
          </a:prstGeom>
          <a:noFill/>
        </p:spPr>
        <p:txBody>
          <a:bodyPr wrap="square" lIns="80119" tIns="40060" rIns="80119" bIns="40060" rtlCol="0">
            <a:spAutoFit/>
          </a:bodyPr>
          <a:lstStyle/>
          <a:p>
            <a:pPr marL="400736" indent="-400736" algn="just">
              <a:lnSpc>
                <a:spcPts val="2805"/>
              </a:lnSpc>
              <a:spcBef>
                <a:spcPts val="526"/>
              </a:spcBef>
              <a:spcAft>
                <a:spcPts val="526"/>
              </a:spcAft>
              <a:defRPr/>
            </a:pPr>
            <a:r>
              <a:rPr lang="es-AR" sz="21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</p:txBody>
      </p:sp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2104025743"/>
              </p:ext>
            </p:extLst>
          </p:nvPr>
        </p:nvGraphicFramePr>
        <p:xfrm>
          <a:off x="1277655" y="1035616"/>
          <a:ext cx="6780554" cy="4693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2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2250690" y="353763"/>
            <a:ext cx="6353062" cy="418697"/>
          </a:xfrm>
          <a:prstGeom prst="rect">
            <a:avLst/>
          </a:prstGeom>
          <a:noFill/>
        </p:spPr>
        <p:txBody>
          <a:bodyPr wrap="square" lIns="80119" tIns="40060" rIns="80119" bIns="40060" rtlCol="0">
            <a:spAutoFit/>
          </a:bodyPr>
          <a:lstStyle/>
          <a:p>
            <a:pPr algn="r"/>
            <a:r>
              <a:rPr lang="es-AR" sz="2100" b="1" dirty="0"/>
              <a:t>		</a:t>
            </a:r>
            <a:endParaRPr lang="es-AR" sz="2500" b="1" dirty="0"/>
          </a:p>
        </p:txBody>
      </p:sp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2260474242"/>
              </p:ext>
            </p:extLst>
          </p:nvPr>
        </p:nvGraphicFramePr>
        <p:xfrm>
          <a:off x="446508" y="1998799"/>
          <a:ext cx="5555050" cy="3592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8 CuadroTexto"/>
          <p:cNvSpPr txBox="1"/>
          <p:nvPr/>
        </p:nvSpPr>
        <p:spPr>
          <a:xfrm>
            <a:off x="-1866554" y="1298669"/>
            <a:ext cx="8234487" cy="474527"/>
          </a:xfrm>
          <a:prstGeom prst="rect">
            <a:avLst/>
          </a:prstGeom>
          <a:noFill/>
        </p:spPr>
        <p:txBody>
          <a:bodyPr wrap="square" lIns="31554" tIns="40060" rIns="31554" bIns="40060" rtlCol="0" anchor="ctr" anchorCtr="0">
            <a:spAutoFit/>
          </a:bodyPr>
          <a:lstStyle/>
          <a:p>
            <a:pPr algn="r"/>
            <a:r>
              <a:rPr lang="es-AR" sz="2100" b="1" dirty="0"/>
              <a:t>		</a:t>
            </a:r>
            <a:r>
              <a:rPr lang="es-AR" sz="2500" b="1" i="1" dirty="0"/>
              <a:t>Frugal </a:t>
            </a:r>
            <a:r>
              <a:rPr lang="es-AR" sz="2500" b="1" i="1" dirty="0" err="1"/>
              <a:t>Innovation</a:t>
            </a:r>
            <a:r>
              <a:rPr lang="es-AR" sz="2500" b="1" i="1" dirty="0"/>
              <a:t> </a:t>
            </a:r>
            <a:r>
              <a:rPr lang="es-AR" sz="2500" b="1" dirty="0"/>
              <a:t>o Innovación inversa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2" t="33051" r="45339" b="21909"/>
          <a:stretch/>
        </p:blipFill>
        <p:spPr bwMode="auto">
          <a:xfrm>
            <a:off x="6234449" y="1998799"/>
            <a:ext cx="2452351" cy="1583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313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33051" r="45005" b="21711"/>
          <a:stretch/>
        </p:blipFill>
        <p:spPr bwMode="auto">
          <a:xfrm>
            <a:off x="1431698" y="1249697"/>
            <a:ext cx="5908134" cy="3459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464" y="4095610"/>
            <a:ext cx="2048735" cy="1227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359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2250690" y="353763"/>
            <a:ext cx="6353062" cy="418697"/>
          </a:xfrm>
          <a:prstGeom prst="rect">
            <a:avLst/>
          </a:prstGeom>
          <a:noFill/>
        </p:spPr>
        <p:txBody>
          <a:bodyPr wrap="square" lIns="80119" tIns="40060" rIns="80119" bIns="40060" rtlCol="0">
            <a:spAutoFit/>
          </a:bodyPr>
          <a:lstStyle/>
          <a:p>
            <a:pPr algn="r"/>
            <a:r>
              <a:rPr lang="es-AR" sz="2100" b="1" dirty="0"/>
              <a:t>		</a:t>
            </a:r>
            <a:endParaRPr lang="es-AR" sz="2500" b="1" dirty="0"/>
          </a:p>
        </p:txBody>
      </p:sp>
      <p:graphicFrame>
        <p:nvGraphicFramePr>
          <p:cNvPr id="3" name="2 Diagrama"/>
          <p:cNvGraphicFramePr/>
          <p:nvPr/>
        </p:nvGraphicFramePr>
        <p:xfrm>
          <a:off x="1225436" y="2071794"/>
          <a:ext cx="6650050" cy="3039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8 CuadroTexto"/>
          <p:cNvSpPr txBox="1"/>
          <p:nvPr/>
        </p:nvSpPr>
        <p:spPr>
          <a:xfrm>
            <a:off x="-1391478" y="1108282"/>
            <a:ext cx="8234487" cy="573345"/>
          </a:xfrm>
          <a:prstGeom prst="rect">
            <a:avLst/>
          </a:prstGeom>
          <a:noFill/>
        </p:spPr>
        <p:txBody>
          <a:bodyPr wrap="square" lIns="31554" tIns="40060" rIns="31554" bIns="40060" rtlCol="0" anchor="ctr" anchorCtr="0">
            <a:spAutoFit/>
          </a:bodyPr>
          <a:lstStyle/>
          <a:p>
            <a:pPr algn="r"/>
            <a:r>
              <a:rPr lang="es-AR" sz="2100" b="1" dirty="0"/>
              <a:t>		</a:t>
            </a:r>
            <a:r>
              <a:rPr lang="es-AR" sz="3200" b="1" dirty="0">
                <a:latin typeface="Calibri" panose="020F0502020204030204" pitchFamily="34" charset="0"/>
                <a:cs typeface="Calibri" panose="020F0502020204030204" pitchFamily="34" charset="0"/>
              </a:rPr>
              <a:t>La innovación social nos obliga a … 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81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1491635284"/>
              </p:ext>
            </p:extLst>
          </p:nvPr>
        </p:nvGraphicFramePr>
        <p:xfrm>
          <a:off x="1246975" y="1263412"/>
          <a:ext cx="6650050" cy="3039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066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2555905" y="543166"/>
            <a:ext cx="6236342" cy="530386"/>
          </a:xfrm>
          <a:prstGeom prst="rect">
            <a:avLst/>
          </a:prstGeom>
        </p:spPr>
        <p:txBody>
          <a:bodyPr wrap="square" lIns="80147" tIns="40074" rIns="80147" bIns="40074">
            <a:spAutoFit/>
          </a:bodyPr>
          <a:lstStyle/>
          <a:p>
            <a:pPr algn="r"/>
            <a:r>
              <a:rPr lang="es-AR" sz="2800" b="1" dirty="0">
                <a:latin typeface="Calibri" panose="020F0502020204030204" pitchFamily="34" charset="0"/>
                <a:cs typeface="Calibri" panose="020F0502020204030204" pitchFamily="34" charset="0"/>
              </a:rPr>
              <a:t>Una Alianza Estratégica</a:t>
            </a:r>
            <a:endParaRPr lang="en-US" sz="2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0" t="12281" r="7077" b="10600"/>
          <a:stretch/>
        </p:blipFill>
        <p:spPr bwMode="auto">
          <a:xfrm>
            <a:off x="958" y="1016732"/>
            <a:ext cx="9069475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597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3" name="2 Rectángulo"/>
          <p:cNvSpPr/>
          <p:nvPr/>
        </p:nvSpPr>
        <p:spPr>
          <a:xfrm>
            <a:off x="2555905" y="543166"/>
            <a:ext cx="6236342" cy="530386"/>
          </a:xfrm>
          <a:prstGeom prst="rect">
            <a:avLst/>
          </a:prstGeom>
        </p:spPr>
        <p:txBody>
          <a:bodyPr wrap="square" lIns="80147" tIns="40074" rIns="80147" bIns="40074">
            <a:spAutoFit/>
          </a:bodyPr>
          <a:lstStyle/>
          <a:p>
            <a:pPr algn="r"/>
            <a:r>
              <a:rPr lang="es-AR" sz="2800" b="1" dirty="0">
                <a:latin typeface="Calibri" panose="020F0502020204030204" pitchFamily="34" charset="0"/>
                <a:cs typeface="Calibri" panose="020F0502020204030204" pitchFamily="34" charset="0"/>
              </a:rPr>
              <a:t>Una Alianza Estratégica: L’Oreal</a:t>
            </a:r>
            <a:endParaRPr lang="en-US" sz="2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09DCE65-C26E-4022-871C-209D65147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9144000" cy="608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0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454756" y="779545"/>
            <a:ext cx="8234487" cy="511790"/>
          </a:xfrm>
          <a:prstGeom prst="rect">
            <a:avLst/>
          </a:prstGeom>
          <a:noFill/>
        </p:spPr>
        <p:txBody>
          <a:bodyPr wrap="square" lIns="31554" tIns="40060" rIns="31554" bIns="40060" rtlCol="0" anchor="ctr" anchorCtr="0">
            <a:spAutoFit/>
          </a:bodyPr>
          <a:lstStyle/>
          <a:p>
            <a:pPr algn="r"/>
            <a:r>
              <a:rPr lang="es-AR" sz="2800" b="1" dirty="0">
                <a:latin typeface="Calibri" panose="020F0502020204030204" pitchFamily="34" charset="0"/>
                <a:cs typeface="Calibri" panose="020F0502020204030204" pitchFamily="34" charset="0"/>
              </a:rPr>
              <a:t>Emprendedores sociales como agentes de cambio</a:t>
            </a:r>
            <a:endParaRPr lang="en-US" sz="2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/>
              <a:pPr/>
              <a:t>17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2" t="24123" r="13993" b="49290"/>
          <a:stretch/>
        </p:blipFill>
        <p:spPr bwMode="auto">
          <a:xfrm>
            <a:off x="-1" y="1393421"/>
            <a:ext cx="9366515" cy="2035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4" t="30869" r="53946" b="44132"/>
          <a:stretch/>
        </p:blipFill>
        <p:spPr bwMode="auto">
          <a:xfrm>
            <a:off x="2339752" y="3645024"/>
            <a:ext cx="3835081" cy="1658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73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2167651" y="359528"/>
            <a:ext cx="6236342" cy="530386"/>
          </a:xfrm>
          <a:prstGeom prst="rect">
            <a:avLst/>
          </a:prstGeom>
        </p:spPr>
        <p:txBody>
          <a:bodyPr wrap="square" lIns="80147" tIns="40074" rIns="80147" bIns="40074">
            <a:spAutoFit/>
          </a:bodyPr>
          <a:lstStyle/>
          <a:p>
            <a:pPr algn="r"/>
            <a:r>
              <a:rPr lang="es-AR" sz="2800" b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s-A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Hackear</a:t>
            </a:r>
            <a:r>
              <a:rPr lang="es-AR" sz="2800" b="1" dirty="0">
                <a:latin typeface="Calibri" panose="020F0502020204030204" pitchFamily="34" charset="0"/>
                <a:cs typeface="Calibri" panose="020F0502020204030204" pitchFamily="34" charset="0"/>
              </a:rPr>
              <a:t>” el sistema</a:t>
            </a:r>
            <a:endParaRPr lang="en-US" sz="2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3" t="12281" r="7969" b="8973"/>
          <a:stretch/>
        </p:blipFill>
        <p:spPr bwMode="auto">
          <a:xfrm>
            <a:off x="-15026" y="1124744"/>
            <a:ext cx="9159026" cy="5039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447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55" y="1023081"/>
            <a:ext cx="7782090" cy="5834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2279008" y="389968"/>
            <a:ext cx="6236342" cy="530386"/>
          </a:xfrm>
          <a:prstGeom prst="rect">
            <a:avLst/>
          </a:prstGeom>
        </p:spPr>
        <p:txBody>
          <a:bodyPr wrap="square" lIns="80147" tIns="40074" rIns="80147" bIns="40074">
            <a:spAutoFit/>
          </a:bodyPr>
          <a:lstStyle/>
          <a:p>
            <a:pPr algn="r"/>
            <a:r>
              <a:rPr lang="es-AR" sz="2800" b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s-A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Hackear</a:t>
            </a:r>
            <a:r>
              <a:rPr lang="es-AR" sz="2800" b="1" dirty="0">
                <a:latin typeface="Calibri" panose="020F0502020204030204" pitchFamily="34" charset="0"/>
                <a:cs typeface="Calibri" panose="020F0502020204030204" pitchFamily="34" charset="0"/>
              </a:rPr>
              <a:t>” el mercado</a:t>
            </a:r>
            <a:endParaRPr lang="en-US" sz="2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85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0461" y="3364206"/>
            <a:ext cx="4593539" cy="3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18" name="17 Rectángulo"/>
          <p:cNvSpPr/>
          <p:nvPr/>
        </p:nvSpPr>
        <p:spPr>
          <a:xfrm>
            <a:off x="472879" y="3499376"/>
            <a:ext cx="8181741" cy="51038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6826" tIns="86826" rIns="86826" bIns="86826" numCol="1" spcCol="1113" anchor="ctr" anchorCtr="0">
            <a:noAutofit/>
          </a:bodyPr>
          <a:lstStyle/>
          <a:p>
            <a:pPr algn="just" defTabSz="101297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2300" dirty="0"/>
              <a:t>“</a:t>
            </a:r>
            <a:r>
              <a:rPr lang="es-AR" sz="2100" b="1" dirty="0"/>
              <a:t>Es una forma que tienen las empresas para hacer marketing”</a:t>
            </a:r>
            <a:endParaRPr lang="es-ES" sz="2100" b="1" dirty="0"/>
          </a:p>
        </p:txBody>
      </p:sp>
      <p:sp>
        <p:nvSpPr>
          <p:cNvPr id="6" name="5 Rectángulo redondeado"/>
          <p:cNvSpPr/>
          <p:nvPr/>
        </p:nvSpPr>
        <p:spPr>
          <a:xfrm>
            <a:off x="756192" y="1052736"/>
            <a:ext cx="7588537" cy="431050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80147" tIns="40074" rIns="80147" bIns="40074" rtlCol="0" anchor="ctr"/>
          <a:lstStyle/>
          <a:p>
            <a:pPr algn="ctr"/>
            <a:endParaRPr lang="es-ES"/>
          </a:p>
        </p:txBody>
      </p:sp>
      <p:sp>
        <p:nvSpPr>
          <p:cNvPr id="7" name="6 CuadroTexto"/>
          <p:cNvSpPr txBox="1"/>
          <p:nvPr/>
        </p:nvSpPr>
        <p:spPr>
          <a:xfrm>
            <a:off x="1348584" y="2330902"/>
            <a:ext cx="6403752" cy="1373592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pPr algn="ctr"/>
            <a:r>
              <a:rPr lang="es-ES" sz="4200" dirty="0"/>
              <a:t>¿Cómo financiamos la sustentabilidad? </a:t>
            </a:r>
          </a:p>
        </p:txBody>
      </p:sp>
    </p:spTree>
    <p:extLst>
      <p:ext uri="{BB962C8B-B14F-4D97-AF65-F5344CB8AC3E}">
        <p14:creationId xmlns:p14="http://schemas.microsoft.com/office/powerpoint/2010/main" val="338989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2250690" y="353763"/>
            <a:ext cx="6353062" cy="418697"/>
          </a:xfrm>
          <a:prstGeom prst="rect">
            <a:avLst/>
          </a:prstGeom>
          <a:noFill/>
        </p:spPr>
        <p:txBody>
          <a:bodyPr wrap="square" lIns="80119" tIns="40060" rIns="80119" bIns="40060" rtlCol="0">
            <a:spAutoFit/>
          </a:bodyPr>
          <a:lstStyle/>
          <a:p>
            <a:pPr algn="r"/>
            <a:r>
              <a:rPr lang="es-AR" sz="2100" b="1" dirty="0"/>
              <a:t>		</a:t>
            </a:r>
            <a:endParaRPr lang="es-AR" sz="2500" b="1" dirty="0"/>
          </a:p>
        </p:txBody>
      </p:sp>
      <p:sp>
        <p:nvSpPr>
          <p:cNvPr id="9" name="8 CuadroTexto"/>
          <p:cNvSpPr txBox="1"/>
          <p:nvPr/>
        </p:nvSpPr>
        <p:spPr>
          <a:xfrm>
            <a:off x="454756" y="535196"/>
            <a:ext cx="8234487" cy="474527"/>
          </a:xfrm>
          <a:prstGeom prst="rect">
            <a:avLst/>
          </a:prstGeom>
          <a:noFill/>
        </p:spPr>
        <p:txBody>
          <a:bodyPr wrap="square" lIns="31554" tIns="40060" rIns="31554" bIns="40060" rtlCol="0" anchor="ctr" anchorCtr="0">
            <a:spAutoFit/>
          </a:bodyPr>
          <a:lstStyle/>
          <a:p>
            <a:pPr algn="r"/>
            <a:r>
              <a:rPr lang="es-AR" sz="2100" b="1" dirty="0"/>
              <a:t>		</a:t>
            </a:r>
            <a:r>
              <a:rPr lang="es-AR" sz="2500" b="1" dirty="0">
                <a:latin typeface="Calibri" panose="020F0502020204030204" pitchFamily="34" charset="0"/>
                <a:cs typeface="Calibri" panose="020F0502020204030204" pitchFamily="34" charset="0"/>
              </a:rPr>
              <a:t>Finanzas de impacto / Políticas públicas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164" y="2071825"/>
            <a:ext cx="6853166" cy="3801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uadroTexto 6"/>
          <p:cNvSpPr txBox="1"/>
          <p:nvPr/>
        </p:nvSpPr>
        <p:spPr>
          <a:xfrm>
            <a:off x="519706" y="1121216"/>
            <a:ext cx="7476409" cy="942677"/>
          </a:xfrm>
          <a:prstGeom prst="rect">
            <a:avLst/>
          </a:prstGeom>
          <a:noFill/>
        </p:spPr>
        <p:txBody>
          <a:bodyPr wrap="square" lIns="80119" tIns="40060" rIns="80119" bIns="40060" rtlCol="0">
            <a:spAutoFit/>
          </a:bodyPr>
          <a:lstStyle/>
          <a:p>
            <a:r>
              <a:rPr lang="es-ES" sz="2800" dirty="0">
                <a:solidFill>
                  <a:srgbClr val="2BA78E"/>
                </a:solidFill>
                <a:latin typeface="Frutiger 65 Bold"/>
                <a:cs typeface="Frutiger 65 Bold"/>
              </a:rPr>
              <a:t>Gobierno Ciudad Buenos Aires -  </a:t>
            </a:r>
          </a:p>
          <a:p>
            <a:r>
              <a:rPr lang="es-ES" sz="2800" dirty="0">
                <a:solidFill>
                  <a:srgbClr val="2BA78E"/>
                </a:solidFill>
                <a:latin typeface="Frutiger 65 Bold"/>
                <a:cs typeface="Frutiger 65 Bold"/>
              </a:rPr>
              <a:t>Vínculo de Impacto Social</a:t>
            </a:r>
          </a:p>
        </p:txBody>
      </p:sp>
    </p:spTree>
    <p:extLst>
      <p:ext uri="{BB962C8B-B14F-4D97-AF65-F5344CB8AC3E}">
        <p14:creationId xmlns:p14="http://schemas.microsoft.com/office/powerpoint/2010/main" val="335222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2250690" y="353763"/>
            <a:ext cx="6353062" cy="418697"/>
          </a:xfrm>
          <a:prstGeom prst="rect">
            <a:avLst/>
          </a:prstGeom>
          <a:noFill/>
        </p:spPr>
        <p:txBody>
          <a:bodyPr wrap="square" lIns="80119" tIns="40060" rIns="80119" bIns="40060" rtlCol="0">
            <a:spAutoFit/>
          </a:bodyPr>
          <a:lstStyle/>
          <a:p>
            <a:pPr algn="r"/>
            <a:r>
              <a:rPr lang="es-AR" sz="2100" b="1" dirty="0"/>
              <a:t>		</a:t>
            </a:r>
            <a:endParaRPr lang="es-AR" sz="2500" b="1" dirty="0"/>
          </a:p>
        </p:txBody>
      </p:sp>
      <p:sp>
        <p:nvSpPr>
          <p:cNvPr id="9" name="8 CuadroTexto"/>
          <p:cNvSpPr txBox="1"/>
          <p:nvPr/>
        </p:nvSpPr>
        <p:spPr>
          <a:xfrm>
            <a:off x="446508" y="396796"/>
            <a:ext cx="8234487" cy="474527"/>
          </a:xfrm>
          <a:prstGeom prst="rect">
            <a:avLst/>
          </a:prstGeom>
          <a:noFill/>
        </p:spPr>
        <p:txBody>
          <a:bodyPr wrap="square" lIns="31554" tIns="40060" rIns="31554" bIns="40060" rtlCol="0" anchor="ctr" anchorCtr="0">
            <a:spAutoFit/>
          </a:bodyPr>
          <a:lstStyle/>
          <a:p>
            <a:pPr algn="r"/>
            <a:r>
              <a:rPr lang="es-AR" sz="2100" b="1" dirty="0"/>
              <a:t>		</a:t>
            </a:r>
            <a:r>
              <a:rPr lang="es-AR" sz="2500" b="1" dirty="0">
                <a:latin typeface="Calibri" pitchFamily="34" charset="0"/>
              </a:rPr>
              <a:t>Finanzas de impacto / Políticas públicas</a:t>
            </a:r>
            <a:endParaRPr lang="en-US" b="1" dirty="0">
              <a:latin typeface="Calibri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37" y="2316240"/>
            <a:ext cx="7658732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uadroTexto 6"/>
          <p:cNvSpPr txBox="1"/>
          <p:nvPr/>
        </p:nvSpPr>
        <p:spPr>
          <a:xfrm>
            <a:off x="671163" y="1122443"/>
            <a:ext cx="8009832" cy="942677"/>
          </a:xfrm>
          <a:prstGeom prst="rect">
            <a:avLst/>
          </a:prstGeom>
          <a:noFill/>
        </p:spPr>
        <p:txBody>
          <a:bodyPr wrap="square" lIns="80119" tIns="40060" rIns="80119" bIns="40060" rtlCol="0">
            <a:spAutoFit/>
          </a:bodyPr>
          <a:lstStyle/>
          <a:p>
            <a:r>
              <a:rPr lang="es-ES" sz="2800" dirty="0">
                <a:solidFill>
                  <a:srgbClr val="2BA78E"/>
                </a:solidFill>
                <a:latin typeface="Frutiger 65 Bold"/>
                <a:cs typeface="Frutiger 65 Bold"/>
              </a:rPr>
              <a:t>Enero 2019 – Diciembre 2021 </a:t>
            </a:r>
          </a:p>
          <a:p>
            <a:r>
              <a:rPr lang="es-ES" sz="2800" dirty="0">
                <a:solidFill>
                  <a:srgbClr val="2BA78E"/>
                </a:solidFill>
                <a:latin typeface="Frutiger 65 Bold"/>
                <a:cs typeface="Frutiger 65 Bold"/>
              </a:rPr>
              <a:t>Vínculo de Impacto Social</a:t>
            </a:r>
          </a:p>
        </p:txBody>
      </p:sp>
    </p:spTree>
    <p:extLst>
      <p:ext uri="{BB962C8B-B14F-4D97-AF65-F5344CB8AC3E}">
        <p14:creationId xmlns:p14="http://schemas.microsoft.com/office/powerpoint/2010/main" val="305930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331640" y="1700808"/>
            <a:ext cx="6629400" cy="1219201"/>
          </a:xfrm>
        </p:spPr>
        <p:txBody>
          <a:bodyPr>
            <a:normAutofit/>
          </a:bodyPr>
          <a:lstStyle/>
          <a:p>
            <a:r>
              <a:rPr lang="es-MX" sz="4800" dirty="0"/>
              <a:t>¡Muchas Gracias!</a:t>
            </a:r>
          </a:p>
        </p:txBody>
      </p:sp>
      <p:sp>
        <p:nvSpPr>
          <p:cNvPr id="3" name="1 Título"/>
          <p:cNvSpPr txBox="1">
            <a:spLocks/>
          </p:cNvSpPr>
          <p:nvPr/>
        </p:nvSpPr>
        <p:spPr>
          <a:xfrm>
            <a:off x="1115616" y="2780928"/>
            <a:ext cx="7772400" cy="1143000"/>
          </a:xfrm>
          <a:prstGeom prst="rect">
            <a:avLst/>
          </a:prstGeom>
        </p:spPr>
        <p:txBody>
          <a:bodyPr lIns="91424" tIns="45712" rIns="91424" bIns="91424" anchor="ctr" anchorCtr="0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tx1"/>
                </a:solidFill>
                <a:latin typeface="Calibri" pitchFamily="34" charset="0"/>
              </a:rPr>
              <a:t>¡Muchas gracias!</a:t>
            </a:r>
            <a:r>
              <a:rPr lang="es-ES" dirty="0">
                <a:latin typeface="Calibri" pitchFamily="34" charset="0"/>
              </a:rPr>
              <a:t> económico</a:t>
            </a:r>
            <a:endParaRPr lang="es-AR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82389" y="2492896"/>
            <a:ext cx="5726440" cy="1143000"/>
          </a:xfrm>
        </p:spPr>
        <p:txBody>
          <a:bodyPr>
            <a:normAutofit fontScale="90000"/>
          </a:bodyPr>
          <a:lstStyle/>
          <a:p>
            <a:r>
              <a:rPr lang="es-ES" dirty="0">
                <a:latin typeface="Calibri" pitchFamily="34" charset="0"/>
              </a:rPr>
              <a:t>Pero de nuevo tenemos distinta terminología… </a:t>
            </a:r>
            <a:endParaRPr lang="es-AR" dirty="0">
              <a:latin typeface="Calibri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88640"/>
            <a:ext cx="1731963" cy="96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6876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88640"/>
            <a:ext cx="1731963" cy="96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539552" y="580753"/>
            <a:ext cx="7772400" cy="1143000"/>
          </a:xfrm>
        </p:spPr>
        <p:txBody>
          <a:bodyPr/>
          <a:lstStyle/>
          <a:p>
            <a:r>
              <a:rPr lang="es-MX" dirty="0"/>
              <a:t>Banca Ética</a:t>
            </a:r>
            <a:endParaRPr lang="es-AR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4" t="14041" r="26834" b="15411"/>
          <a:stretch/>
        </p:blipFill>
        <p:spPr bwMode="auto">
          <a:xfrm>
            <a:off x="1259632" y="1556792"/>
            <a:ext cx="6375749" cy="5160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9397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88640"/>
            <a:ext cx="1731963" cy="96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613742" y="683522"/>
            <a:ext cx="7772400" cy="1143000"/>
          </a:xfrm>
        </p:spPr>
        <p:txBody>
          <a:bodyPr/>
          <a:lstStyle/>
          <a:p>
            <a:r>
              <a:rPr lang="es-MX" dirty="0"/>
              <a:t>Banca Ética</a:t>
            </a:r>
            <a:endParaRPr lang="es-AR" dirty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" t="13528" r="14234" b="6216"/>
          <a:stretch/>
        </p:blipFill>
        <p:spPr bwMode="auto">
          <a:xfrm>
            <a:off x="1043608" y="1988840"/>
            <a:ext cx="7344816" cy="394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9184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4639"/>
            <a:ext cx="6105872" cy="1143000"/>
          </a:xfrm>
        </p:spPr>
        <p:txBody>
          <a:bodyPr>
            <a:normAutofit fontScale="90000"/>
          </a:bodyPr>
          <a:lstStyle/>
          <a:p>
            <a:r>
              <a:rPr lang="es-ES" dirty="0"/>
              <a:t>Finanzas o Inversiones de Impacto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9" t="26028" r="25197" b="50171"/>
          <a:stretch/>
        </p:blipFill>
        <p:spPr bwMode="auto">
          <a:xfrm>
            <a:off x="357758" y="2036084"/>
            <a:ext cx="7614614" cy="252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1" t="25342" r="41949" b="68836"/>
          <a:stretch/>
        </p:blipFill>
        <p:spPr bwMode="auto">
          <a:xfrm>
            <a:off x="323528" y="4581128"/>
            <a:ext cx="3695179" cy="425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5" t="43602" r="37100" b="52525"/>
          <a:stretch/>
        </p:blipFill>
        <p:spPr bwMode="auto">
          <a:xfrm>
            <a:off x="3851920" y="5007013"/>
            <a:ext cx="4246324" cy="283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1" t="75444" r="50000" b="19649"/>
          <a:stretch/>
        </p:blipFill>
        <p:spPr bwMode="auto">
          <a:xfrm>
            <a:off x="1312219" y="5290306"/>
            <a:ext cx="2524094" cy="35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6" t="30308" r="47147" b="63870"/>
          <a:stretch/>
        </p:blipFill>
        <p:spPr bwMode="auto">
          <a:xfrm>
            <a:off x="3707904" y="5649238"/>
            <a:ext cx="2858082" cy="42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7" t="47260" r="27700" b="47432"/>
          <a:stretch/>
        </p:blipFill>
        <p:spPr bwMode="auto">
          <a:xfrm>
            <a:off x="2088154" y="6075124"/>
            <a:ext cx="5388340" cy="38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5" t="13014" r="32610" b="25227"/>
          <a:stretch/>
        </p:blipFill>
        <p:spPr bwMode="auto">
          <a:xfrm>
            <a:off x="7173857" y="552307"/>
            <a:ext cx="1597029" cy="1724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841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6" t="68665" r="26738" b="15924"/>
          <a:stretch/>
        </p:blipFill>
        <p:spPr bwMode="auto">
          <a:xfrm>
            <a:off x="555293" y="2564904"/>
            <a:ext cx="8184913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74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C156E40-12B0-4C06-B9E7-1CE0C7CE2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0" t="20586" r="35038" b="6579"/>
          <a:stretch/>
        </p:blipFill>
        <p:spPr>
          <a:xfrm>
            <a:off x="683568" y="836712"/>
            <a:ext cx="7992888" cy="585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50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446506" y="1254040"/>
            <a:ext cx="8127839" cy="439975"/>
          </a:xfrm>
          <a:prstGeom prst="rect">
            <a:avLst/>
          </a:prstGeom>
          <a:noFill/>
        </p:spPr>
        <p:txBody>
          <a:bodyPr wrap="square" lIns="80119" tIns="40060" rIns="80119" bIns="40060" rtlCol="0">
            <a:spAutoFit/>
          </a:bodyPr>
          <a:lstStyle/>
          <a:p>
            <a:pPr marL="400736" indent="-400736" algn="just">
              <a:lnSpc>
                <a:spcPts val="2805"/>
              </a:lnSpc>
              <a:spcBef>
                <a:spcPts val="526"/>
              </a:spcBef>
              <a:spcAft>
                <a:spcPts val="526"/>
              </a:spcAft>
              <a:defRPr/>
            </a:pPr>
            <a:r>
              <a:rPr lang="es-AR" sz="21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0" y="493424"/>
            <a:ext cx="6929286" cy="573345"/>
          </a:xfrm>
          <a:prstGeom prst="rect">
            <a:avLst/>
          </a:prstGeom>
          <a:noFill/>
        </p:spPr>
        <p:txBody>
          <a:bodyPr wrap="square" lIns="80119" tIns="40060" rIns="80119" bIns="40060" rtlCol="0">
            <a:spAutoFit/>
          </a:bodyPr>
          <a:lstStyle/>
          <a:p>
            <a:pPr algn="ctr"/>
            <a:r>
              <a:rPr lang="es-AR" sz="2100" b="1" dirty="0"/>
              <a:t>		</a:t>
            </a:r>
            <a:r>
              <a:rPr lang="es-AR" sz="3200" b="1" dirty="0">
                <a:latin typeface="Calibri" panose="020F0502020204030204" pitchFamily="34" charset="0"/>
                <a:cs typeface="Calibri" panose="020F0502020204030204" pitchFamily="34" charset="0"/>
              </a:rPr>
              <a:t>¿Qué es innovación social?</a:t>
            </a:r>
            <a:endParaRPr lang="es-AR" sz="2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1112845949"/>
              </p:ext>
            </p:extLst>
          </p:nvPr>
        </p:nvGraphicFramePr>
        <p:xfrm>
          <a:off x="1203554" y="1694014"/>
          <a:ext cx="6613742" cy="4097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737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dad">
  <a:themeElements>
    <a:clrScheme name="Equida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dad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dad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23C8A2D72565F4A8E429A57B28F3D23" ma:contentTypeVersion="14" ma:contentTypeDescription="Crear nuevo documento." ma:contentTypeScope="" ma:versionID="b0603665956db28851aaa04e0544abce">
  <xsd:schema xmlns:xsd="http://www.w3.org/2001/XMLSchema" xmlns:xs="http://www.w3.org/2001/XMLSchema" xmlns:p="http://schemas.microsoft.com/office/2006/metadata/properties" xmlns:ns2="4a5d58e4-fa2e-4a50-98c9-c9e78b8dc8e6" xmlns:ns3="f8cc7645-749b-4509-8ba9-71b282c6b465" targetNamespace="http://schemas.microsoft.com/office/2006/metadata/properties" ma:root="true" ma:fieldsID="1420edb330b0d5005e5d996c7d752dbd" ns2:_="" ns3:_="">
    <xsd:import namespace="4a5d58e4-fa2e-4a50-98c9-c9e78b8dc8e6"/>
    <xsd:import namespace="f8cc7645-749b-4509-8ba9-71b282c6b4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5d58e4-fa2e-4a50-98c9-c9e78b8dc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480f935f-056e-43d0-a9c3-6f0a0280ba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cc7645-749b-4509-8ba9-71b282c6b46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26590691-0300-4ff9-810a-6aa25acf41cc}" ma:internalName="TaxCatchAll" ma:showField="CatchAllData" ma:web="f8cc7645-749b-4509-8ba9-71b282c6b4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249C0C-94B0-405B-B5D1-EBAC13A686C5}"/>
</file>

<file path=customXml/itemProps2.xml><?xml version="1.0" encoding="utf-8"?>
<ds:datastoreItem xmlns:ds="http://schemas.openxmlformats.org/officeDocument/2006/customXml" ds:itemID="{F7E06BF7-ACAD-42E0-B597-10A68CA03E46}"/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18632</TotalTime>
  <Words>347</Words>
  <Application>Microsoft Office PowerPoint</Application>
  <PresentationFormat>Presentación en pantalla (4:3)</PresentationFormat>
  <Paragraphs>46</Paragraphs>
  <Slides>22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22</vt:i4>
      </vt:variant>
    </vt:vector>
  </HeadingPairs>
  <TitlesOfParts>
    <vt:vector size="31" baseType="lpstr">
      <vt:lpstr>Arial</vt:lpstr>
      <vt:lpstr>Calibri</vt:lpstr>
      <vt:lpstr>Franklin Gothic Book</vt:lpstr>
      <vt:lpstr>Frutiger 65 Bold</vt:lpstr>
      <vt:lpstr>Perpetua</vt:lpstr>
      <vt:lpstr>Tahoma</vt:lpstr>
      <vt:lpstr>Wingdings 2</vt:lpstr>
      <vt:lpstr>Equidad</vt:lpstr>
      <vt:lpstr>1_Tema de Office</vt:lpstr>
      <vt:lpstr>Presentación de PowerPoint</vt:lpstr>
      <vt:lpstr>Presentación de PowerPoint</vt:lpstr>
      <vt:lpstr>Pero de nuevo tenemos distinta terminología… </vt:lpstr>
      <vt:lpstr>Banca Ética</vt:lpstr>
      <vt:lpstr>Banca Ética</vt:lpstr>
      <vt:lpstr>Finanzas o Inversiones de Impacto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¡Muchas Gracias!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Rserigou</dc:creator>
  <cp:lastModifiedBy>Lucas Ignacio Utrera</cp:lastModifiedBy>
  <cp:revision>1210</cp:revision>
  <dcterms:created xsi:type="dcterms:W3CDTF">2012-04-08T23:55:47Z</dcterms:created>
  <dcterms:modified xsi:type="dcterms:W3CDTF">2023-06-13T21:54:07Z</dcterms:modified>
</cp:coreProperties>
</file>